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7" r:id="rId2"/>
    <p:sldId id="367" r:id="rId3"/>
    <p:sldId id="368" r:id="rId4"/>
    <p:sldId id="366" r:id="rId5"/>
    <p:sldId id="365" r:id="rId6"/>
    <p:sldId id="369" r:id="rId7"/>
    <p:sldId id="370" r:id="rId8"/>
    <p:sldId id="372" r:id="rId9"/>
    <p:sldId id="371" r:id="rId10"/>
    <p:sldId id="373" r:id="rId11"/>
    <p:sldId id="374" r:id="rId12"/>
    <p:sldId id="375" r:id="rId13"/>
    <p:sldId id="376" r:id="rId14"/>
    <p:sldId id="377" r:id="rId15"/>
    <p:sldId id="378" r:id="rId16"/>
    <p:sldId id="379" r:id="rId17"/>
    <p:sldId id="380" r:id="rId18"/>
    <p:sldId id="381" r:id="rId19"/>
    <p:sldId id="382" r:id="rId20"/>
    <p:sldId id="383" r:id="rId21"/>
    <p:sldId id="384" r:id="rId22"/>
    <p:sldId id="385" r:id="rId23"/>
    <p:sldId id="386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66C2"/>
    <a:srgbClr val="072F5F"/>
    <a:srgbClr val="B2FD03"/>
    <a:srgbClr val="7089B6"/>
    <a:srgbClr val="182E50"/>
    <a:srgbClr val="0077B7"/>
    <a:srgbClr val="FFFFFF"/>
    <a:srgbClr val="1D337F"/>
    <a:srgbClr val="0D182B"/>
    <a:srgbClr val="0B14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gif>
</file>

<file path=ppt/media/image12.png>
</file>

<file path=ppt/media/image13.gif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0.gif>
</file>

<file path=ppt/media/image21.gif>
</file>

<file path=ppt/media/image22.png>
</file>

<file path=ppt/media/image23.jpeg>
</file>

<file path=ppt/media/image24.gif>
</file>

<file path=ppt/media/image3.png>
</file>

<file path=ppt/media/image4.tiff>
</file>

<file path=ppt/media/image5.png>
</file>

<file path=ppt/media/image6.jpe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1C1A94-4332-49AF-80B7-6CCA30667EC6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D50B2C-38F0-46AB-9F4E-CDC28F44982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9226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Olá, boa </a:t>
            </a:r>
            <a:r>
              <a:rPr lang="en-US" dirty="0" err="1"/>
              <a:t>tarde</a:t>
            </a:r>
            <a:r>
              <a:rPr lang="en-US" dirty="0"/>
              <a:t>! Sou a Marina Brandão, </a:t>
            </a:r>
            <a:endParaRPr lang="en-US"/>
          </a:p>
          <a:p>
            <a:r>
              <a:rPr lang="en-US" dirty="0" err="1"/>
              <a:t>Fazendo</a:t>
            </a:r>
            <a:r>
              <a:rPr lang="en-US" dirty="0"/>
              <a:t> </a:t>
            </a:r>
            <a:r>
              <a:rPr lang="en-US" dirty="0" err="1"/>
              <a:t>minha</a:t>
            </a:r>
            <a:r>
              <a:rPr lang="en-US" dirty="0"/>
              <a:t> </a:t>
            </a:r>
            <a:r>
              <a:rPr lang="en-US" dirty="0" err="1"/>
              <a:t>audescrição</a:t>
            </a:r>
            <a:r>
              <a:rPr lang="en-US" dirty="0"/>
              <a:t>, sou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mulher</a:t>
            </a:r>
            <a:r>
              <a:rPr lang="en-US" dirty="0"/>
              <a:t> </a:t>
            </a:r>
            <a:r>
              <a:rPr lang="en-US" dirty="0" err="1"/>
              <a:t>cisgênero</a:t>
            </a:r>
            <a:r>
              <a:rPr lang="en-US" dirty="0"/>
              <a:t>, </a:t>
            </a:r>
            <a:r>
              <a:rPr lang="en-US" dirty="0" err="1"/>
              <a:t>branca</a:t>
            </a:r>
            <a:r>
              <a:rPr lang="en-US" dirty="0"/>
              <a:t> de </a:t>
            </a:r>
            <a:r>
              <a:rPr lang="en-US" dirty="0" err="1"/>
              <a:t>cabelos</a:t>
            </a:r>
            <a:r>
              <a:rPr lang="en-US" dirty="0"/>
              <a:t> </a:t>
            </a:r>
            <a:r>
              <a:rPr lang="en-US" dirty="0" err="1"/>
              <a:t>castanhos</a:t>
            </a:r>
            <a:r>
              <a:rPr lang="en-US" dirty="0"/>
              <a:t>, </a:t>
            </a:r>
            <a:r>
              <a:rPr lang="en-US" dirty="0" err="1"/>
              <a:t>estou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blusa</a:t>
            </a:r>
            <a:r>
              <a:rPr lang="en-US" dirty="0"/>
              <a:t> X e </a:t>
            </a:r>
            <a:r>
              <a:rPr lang="en-US" dirty="0" err="1"/>
              <a:t>calça</a:t>
            </a:r>
            <a:r>
              <a:rPr lang="en-US" dirty="0"/>
              <a:t> X</a:t>
            </a:r>
            <a:endParaRPr lang="en-US">
              <a:cs typeface="Calibri"/>
            </a:endParaRPr>
          </a:p>
          <a:p>
            <a:r>
              <a:rPr lang="en-US" dirty="0" err="1"/>
              <a:t>Gerente</a:t>
            </a:r>
            <a:r>
              <a:rPr lang="en-US" dirty="0"/>
              <a:t> da </a:t>
            </a:r>
            <a:r>
              <a:rPr lang="en-US" dirty="0" err="1"/>
              <a:t>divisão</a:t>
            </a:r>
            <a:r>
              <a:rPr lang="en-US" dirty="0"/>
              <a:t> de </a:t>
            </a:r>
            <a:r>
              <a:rPr lang="en-US" dirty="0" err="1"/>
              <a:t>Tecnologia</a:t>
            </a:r>
            <a:r>
              <a:rPr lang="en-US" dirty="0"/>
              <a:t> da Michael Page</a:t>
            </a:r>
            <a:endParaRPr lang="en-US" dirty="0">
              <a:cs typeface="Calibri"/>
            </a:endParaRPr>
          </a:p>
          <a:p>
            <a:br>
              <a:rPr lang="en-US" dirty="0">
                <a:cs typeface="+mn-lt"/>
              </a:rPr>
            </a:br>
            <a:endParaRPr lang="en-US">
              <a:cs typeface="Calibri"/>
            </a:endParaRPr>
          </a:p>
          <a:p>
            <a:r>
              <a:rPr lang="en-US" dirty="0"/>
              <a:t>Quando </a:t>
            </a:r>
            <a:r>
              <a:rPr lang="en-US" dirty="0" err="1"/>
              <a:t>falamos</a:t>
            </a:r>
            <a:r>
              <a:rPr lang="en-US" dirty="0"/>
              <a:t> do mercado de </a:t>
            </a:r>
            <a:r>
              <a:rPr lang="en-US" dirty="0" err="1"/>
              <a:t>tecnologia</a:t>
            </a:r>
            <a:r>
              <a:rPr lang="en-US" dirty="0"/>
              <a:t>.... 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48190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13477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6001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17438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22295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68080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475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92226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20000"/>
              </a:lnSpc>
            </a:pPr>
            <a:r>
              <a:rPr lang="pt-PT" sz="180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As comunidades têm um papel relevante na carreira dos profissionais de tecnologia hoje, dos mais iniciantes aos mais avançados. É lá que eles irão encontrar conteúdos para evoluir, guiar e alavancar suas carreiras, além do networking que é tão importante para abrir novas oportunidades, criar projetos e dar vida a novos negócios. </a:t>
            </a:r>
            <a:endParaRPr lang="pt-BR" sz="180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7314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20000"/>
              </a:lnSpc>
            </a:pPr>
            <a:r>
              <a:rPr lang="pt-PT" sz="180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As comunidades têm um papel relevante na carreira dos profissionais de tecnologia hoje, dos mais iniciantes aos mais avançados. É lá que eles irão encontrar conteúdos para evoluir, guiar e alavancar suas carreiras, além do networking que é tão importante para abrir novas oportunidades, criar projetos e dar vida a novos negócios. </a:t>
            </a:r>
            <a:endParaRPr lang="pt-BR" sz="180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165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9813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06302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29837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318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7832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1048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Quarta </a:t>
            </a:r>
            <a:r>
              <a:rPr lang="en-US" dirty="0" err="1"/>
              <a:t>revolução</a:t>
            </a:r>
            <a:r>
              <a:rPr lang="en-US" dirty="0"/>
              <a:t> industrial, A </a:t>
            </a:r>
            <a:r>
              <a:rPr lang="en-US" dirty="0" err="1"/>
              <a:t>indústria</a:t>
            </a:r>
            <a:r>
              <a:rPr lang="en-US" dirty="0"/>
              <a:t> 4.0 que </a:t>
            </a:r>
            <a:r>
              <a:rPr lang="en-US" dirty="0" err="1"/>
              <a:t>representa</a:t>
            </a:r>
            <a:r>
              <a:rPr lang="en-US" dirty="0"/>
              <a:t> a </a:t>
            </a:r>
            <a:r>
              <a:rPr lang="en-US" dirty="0" err="1"/>
              <a:t>automatização</a:t>
            </a:r>
            <a:r>
              <a:rPr lang="en-US" dirty="0"/>
              <a:t> de </a:t>
            </a:r>
            <a:r>
              <a:rPr lang="en-US" dirty="0" err="1"/>
              <a:t>processos</a:t>
            </a:r>
            <a:r>
              <a:rPr lang="en-US" dirty="0"/>
              <a:t> e </a:t>
            </a:r>
            <a:r>
              <a:rPr lang="en-US" dirty="0" err="1"/>
              <a:t>melhoria</a:t>
            </a:r>
            <a:r>
              <a:rPr lang="en-US" dirty="0"/>
              <a:t> </a:t>
            </a:r>
            <a:r>
              <a:rPr lang="en-US" dirty="0" err="1"/>
              <a:t>produtiva</a:t>
            </a:r>
            <a:r>
              <a:rPr lang="en-US" dirty="0"/>
              <a:t>. Com </a:t>
            </a:r>
            <a:r>
              <a:rPr lang="en-US" dirty="0" err="1"/>
              <a:t>foco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inteligencia</a:t>
            </a:r>
            <a:r>
              <a:rPr lang="en-US" dirty="0"/>
              <a:t> artificial, </a:t>
            </a:r>
            <a:r>
              <a:rPr lang="en-US" dirty="0" err="1"/>
              <a:t>robotica</a:t>
            </a:r>
            <a:r>
              <a:rPr lang="en-US" dirty="0"/>
              <a:t>, internet das </a:t>
            </a:r>
            <a:r>
              <a:rPr lang="en-US" dirty="0" err="1"/>
              <a:t>coisas</a:t>
            </a:r>
            <a:r>
              <a:rPr lang="en-US" dirty="0"/>
              <a:t> 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nuvem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  <a:endParaRPr lang="en-US" dirty="0">
              <a:cs typeface="+mn-lt"/>
            </a:endParaRPr>
          </a:p>
          <a:p>
            <a:r>
              <a:rPr lang="en-US" dirty="0"/>
              <a:t>A </a:t>
            </a:r>
            <a:r>
              <a:rPr lang="en-US" dirty="0" err="1"/>
              <a:t>pandemia</a:t>
            </a:r>
            <a:r>
              <a:rPr lang="en-US" dirty="0"/>
              <a:t> </a:t>
            </a:r>
            <a:r>
              <a:rPr lang="en-US" dirty="0" err="1"/>
              <a:t>acelerou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tecnologicos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: as </a:t>
            </a:r>
            <a:r>
              <a:rPr lang="en-US" dirty="0" err="1"/>
              <a:t>estruturas</a:t>
            </a:r>
            <a:r>
              <a:rPr lang="en-US" dirty="0"/>
              <a:t> das </a:t>
            </a:r>
            <a:r>
              <a:rPr lang="en-US" dirty="0" err="1"/>
              <a:t>escolas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para </a:t>
            </a:r>
            <a:r>
              <a:rPr lang="en-US" dirty="0" err="1"/>
              <a:t>plataforma</a:t>
            </a:r>
            <a:r>
              <a:rPr lang="en-US" dirty="0"/>
              <a:t> online,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escritorios</a:t>
            </a:r>
            <a:r>
              <a:rPr lang="en-US" dirty="0"/>
              <a:t> </a:t>
            </a:r>
            <a:r>
              <a:rPr lang="en-US" dirty="0" err="1"/>
              <a:t>migraram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notebooks, </a:t>
            </a:r>
            <a:br>
              <a:rPr lang="en-US" dirty="0">
                <a:cs typeface="+mn-lt"/>
              </a:rPr>
            </a:br>
            <a:endParaRPr lang="en-US" dirty="0"/>
          </a:p>
          <a:p>
            <a:r>
              <a:rPr lang="en-US" dirty="0"/>
              <a:t>Dessa forma </a:t>
            </a:r>
            <a:r>
              <a:rPr lang="en-US" dirty="0" err="1"/>
              <a:t>impulsionou</a:t>
            </a:r>
            <a:r>
              <a:rPr lang="en-US" dirty="0"/>
              <a:t> 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talentos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</a:t>
            </a:r>
            <a:r>
              <a:rPr lang="en-US" dirty="0" err="1"/>
              <a:t>cresceu</a:t>
            </a:r>
            <a:r>
              <a:rPr lang="en-US" dirty="0"/>
              <a:t>, e </a:t>
            </a:r>
            <a:r>
              <a:rPr lang="en-US" dirty="0" err="1"/>
              <a:t>hoje</a:t>
            </a:r>
            <a:r>
              <a:rPr lang="en-US" dirty="0"/>
              <a:t> </a:t>
            </a:r>
            <a:r>
              <a:rPr lang="en-US" dirty="0" err="1"/>
              <a:t>gera</a:t>
            </a:r>
            <a:r>
              <a:rPr lang="en-US" dirty="0"/>
              <a:t> a </a:t>
            </a:r>
            <a:r>
              <a:rPr lang="en-US" dirty="0" err="1"/>
              <a:t>escassez</a:t>
            </a:r>
            <a:r>
              <a:rPr lang="en-US" dirty="0"/>
              <a:t> a </a:t>
            </a:r>
            <a:r>
              <a:rPr lang="en-US" dirty="0" err="1"/>
              <a:t>nível</a:t>
            </a:r>
            <a:r>
              <a:rPr lang="en-US" dirty="0"/>
              <a:t> global. que o </a:t>
            </a:r>
            <a:r>
              <a:rPr lang="en-US" dirty="0" err="1"/>
              <a:t>Mauriciio</a:t>
            </a:r>
            <a:r>
              <a:rPr lang="en-US" dirty="0"/>
              <a:t> </a:t>
            </a:r>
            <a:r>
              <a:rPr lang="en-US" dirty="0" err="1"/>
              <a:t>comentou</a:t>
            </a:r>
            <a:r>
              <a:rPr lang="en-US" dirty="0"/>
              <a:t>. 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Ambos dados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projetados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da </a:t>
            </a:r>
            <a:r>
              <a:rPr lang="en-US" dirty="0" err="1"/>
              <a:t>Brasscom</a:t>
            </a:r>
            <a:r>
              <a:rPr lang="en-US" dirty="0"/>
              <a:t>: </a:t>
            </a:r>
          </a:p>
          <a:p>
            <a:br>
              <a:rPr lang="en-US" dirty="0">
                <a:cs typeface="+mn-lt"/>
              </a:rPr>
            </a:br>
            <a:r>
              <a:rPr lang="en-US" dirty="0" err="1"/>
              <a:t>Associação</a:t>
            </a:r>
            <a:r>
              <a:rPr lang="en-US" dirty="0"/>
              <a:t> das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e </a:t>
            </a:r>
            <a:r>
              <a:rPr lang="en-US" dirty="0" err="1"/>
              <a:t>comunicação</a:t>
            </a:r>
            <a:endParaRPr lang="en-US" dirty="0" err="1">
              <a:cs typeface="Calibri" panose="020F0502020204030204"/>
            </a:endParaRPr>
          </a:p>
          <a:p>
            <a:endParaRPr lang="en-US" dirty="0">
              <a:cs typeface="+mn-lt"/>
            </a:endParaRPr>
          </a:p>
          <a:p>
            <a:r>
              <a:rPr lang="en-US" dirty="0"/>
              <a:t>-  </a:t>
            </a:r>
            <a:r>
              <a:rPr lang="en-US" dirty="0" err="1"/>
              <a:t>Enquanto</a:t>
            </a:r>
            <a:r>
              <a:rPr lang="en-US" dirty="0"/>
              <a:t>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 de </a:t>
            </a:r>
            <a:r>
              <a:rPr lang="en-US" dirty="0" err="1"/>
              <a:t>salários</a:t>
            </a:r>
            <a:r>
              <a:rPr lang="en-US" dirty="0"/>
              <a:t> é de R$ 2.001, </a:t>
            </a:r>
          </a:p>
          <a:p>
            <a:r>
              <a:rPr lang="en-US" dirty="0"/>
              <a:t>- A </a:t>
            </a:r>
            <a:r>
              <a:rPr lang="en-US" dirty="0" err="1"/>
              <a:t>remuneração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do </a:t>
            </a:r>
            <a:r>
              <a:rPr lang="en-US" dirty="0" err="1"/>
              <a:t>setor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Tecnologia</a:t>
            </a:r>
            <a:r>
              <a:rPr lang="en-US" dirty="0"/>
              <a:t> da </a:t>
            </a:r>
            <a:r>
              <a:rPr lang="en-US" dirty="0" err="1"/>
              <a:t>Informação</a:t>
            </a:r>
            <a:r>
              <a:rPr lang="en-US" dirty="0"/>
              <a:t> é de R$ 5.028 – 2,5 </a:t>
            </a:r>
            <a:r>
              <a:rPr lang="en-US" dirty="0" err="1"/>
              <a:t>vezes</a:t>
            </a:r>
            <a:r>
              <a:rPr lang="en-US" dirty="0"/>
              <a:t> superior.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-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alto valor </a:t>
            </a:r>
            <a:r>
              <a:rPr lang="en-US" dirty="0" err="1"/>
              <a:t>agregado</a:t>
            </a:r>
            <a:r>
              <a:rPr lang="en-US" dirty="0"/>
              <a:t> e software, </a:t>
            </a:r>
            <a:r>
              <a:rPr lang="en-US" dirty="0" err="1"/>
              <a:t>chega</a:t>
            </a:r>
            <a:r>
              <a:rPr lang="en-US" dirty="0"/>
              <a:t> a ser </a:t>
            </a:r>
            <a:r>
              <a:rPr lang="en-US" dirty="0" err="1"/>
              <a:t>quase</a:t>
            </a:r>
            <a:r>
              <a:rPr lang="en-US" dirty="0"/>
              <a:t> </a:t>
            </a:r>
            <a:r>
              <a:rPr lang="en-US" dirty="0" err="1"/>
              <a:t>três</a:t>
            </a:r>
            <a:r>
              <a:rPr lang="en-US" dirty="0"/>
              <a:t> </a:t>
            </a:r>
            <a:r>
              <a:rPr lang="en-US" dirty="0" err="1"/>
              <a:t>veses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que a </a:t>
            </a:r>
            <a:r>
              <a:rPr lang="en-US" dirty="0" err="1"/>
              <a:t>média</a:t>
            </a:r>
            <a:r>
              <a:rPr lang="en-US" dirty="0"/>
              <a:t> </a:t>
            </a:r>
            <a:r>
              <a:rPr lang="en-US" dirty="0" err="1"/>
              <a:t>nacional</a:t>
            </a:r>
            <a:r>
              <a:rPr lang="en-US" dirty="0"/>
              <a:t>: R$ 5.805 e R$5.699, </a:t>
            </a:r>
            <a:r>
              <a:rPr lang="en-US" dirty="0" err="1"/>
              <a:t>respectivamente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20170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465"/>
              </a:spcAft>
            </a:pPr>
            <a:r>
              <a:rPr lang="pt-PT" sz="1200" b="1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Onde buscar uma vaga:</a:t>
            </a:r>
            <a:endParaRPr lang="pt-BR" sz="120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742950" lvl="1" indent="-28575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200" u="none" strike="noStrike" kern="0" spc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No site da empresa</a:t>
            </a:r>
            <a:endParaRPr lang="pt-BR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742950" lvl="1" indent="-28575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200" u="none" strike="noStrike" kern="0" spc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Linkedin</a:t>
            </a:r>
            <a:endParaRPr lang="pt-BR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742950" lvl="1" indent="-28575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200" u="none" strike="noStrike" kern="0" spc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Site de buscas de vagas</a:t>
            </a:r>
            <a:endParaRPr lang="pt-BR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742950" lvl="1" indent="-28575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200" u="none" strike="noStrike" kern="0" spc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Comunidades de tecnologia</a:t>
            </a:r>
            <a:endParaRPr lang="pt-BR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742950" lvl="1" indent="-28575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200" u="none" strike="noStrike" kern="0" spc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Consultorias de recrutamento</a:t>
            </a:r>
            <a:endParaRPr lang="pt-BR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742950" lvl="1" indent="-28575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200" u="none" strike="noStrike" kern="0" spc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Perfis de recrutadores no LinkedIn que postam vagas </a:t>
            </a:r>
            <a:endParaRPr lang="pt-BR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algn="just">
              <a:lnSpc>
                <a:spcPct val="120000"/>
              </a:lnSpc>
              <a:spcBef>
                <a:spcPts val="800"/>
              </a:spcBef>
            </a:pPr>
            <a:r>
              <a:rPr lang="pt-BR" sz="120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 Unicode MS"/>
              </a:rPr>
              <a:t> </a:t>
            </a:r>
            <a:endParaRPr lang="pt-BR" sz="120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algn="just">
              <a:lnSpc>
                <a:spcPct val="120000"/>
              </a:lnSpc>
              <a:spcBef>
                <a:spcPts val="800"/>
              </a:spcBef>
            </a:pPr>
            <a:r>
              <a:rPr lang="pt-BR" sz="120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 Unicode MS"/>
              </a:rPr>
              <a:t> </a:t>
            </a:r>
            <a:endParaRPr lang="pt-BR" sz="120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algn="just">
              <a:lnSpc>
                <a:spcPct val="120000"/>
              </a:lnSpc>
              <a:spcBef>
                <a:spcPts val="800"/>
              </a:spcBef>
            </a:pPr>
            <a:r>
              <a:rPr lang="pt-PT" sz="1200" b="1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Vá além…</a:t>
            </a:r>
            <a:endParaRPr lang="pt-BR" sz="120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algn="just">
              <a:lnSpc>
                <a:spcPct val="120000"/>
              </a:lnSpc>
              <a:spcBef>
                <a:spcPts val="800"/>
              </a:spcBef>
            </a:pPr>
            <a:r>
              <a:rPr lang="pt-BR" sz="1200" b="1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 Unicode MS"/>
              </a:rPr>
              <a:t> </a:t>
            </a:r>
            <a:endParaRPr lang="pt-BR" sz="120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742950" lvl="1" indent="-28575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200" u="none" strike="noStrike" kern="0" spc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Envie uma mensagem personalizada no LinkedIn para o responsável pela divulgação da vaga.</a:t>
            </a:r>
            <a:endParaRPr lang="pt-BR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742950" lvl="1" indent="-28575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200" u="none" strike="noStrike" kern="0" spc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Quer trabalhar na empresa, mas não tem nenhuma vaga aberta? Escreva para o RH ou tech lead se apresentando e demonstrando seu interesse para uma futura oportunidade.</a:t>
            </a:r>
            <a:endParaRPr lang="pt-BR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1178E-E9E4-F84D-AC6F-82476D514756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1275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25BA2-3906-271E-4388-2146D65AE9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C5CFDB-0E01-EC86-958E-B9ED4F00BD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0C5F4-2BF0-4762-F363-7C0132301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DAC76-DD9A-F97E-88A4-97EAAD702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AE5D1-720D-A59C-2B52-0D8BA453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7078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2E058-C280-CC41-218E-04D089B85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0302EA-B729-04AA-3360-7D7CFD0ED3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83FAA-C1C9-ACD3-E240-4B561F59F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21E88-D235-A3EF-1E1A-35E9C3A9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3F4D4-8A7D-FE28-D69D-BD09EE7D8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439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F4AA30-D5BA-9E02-0139-F4A13E65C2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028134-8C9F-97AB-91D0-6B0435914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F65A6-9E52-178F-3983-BFD0FC743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F613A-2C5B-B0EC-9E18-C52A74963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3CFF6-9EFA-2AB5-0200-377335F1A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9190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A53A0-0CFE-AE6E-CD0B-7CF542FC6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241BC-FF81-30EE-386E-3ED0375EF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1A2D7-D40D-BF0D-7A47-52144BAF4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A60D5-8154-9992-CF07-07E0C13C6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272B3-2520-2EA4-EC49-DC79982B1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0362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04FE5-4EF3-7DB5-F316-6A25CDF9F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8A8FF-839F-0FBC-C608-C65BE299E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DCD9D-0AD6-2739-527C-DE13E9CEA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BB0C4-8BC3-FC90-B081-0C2E5094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39913-486B-48C5-6C19-327209142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6144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BD8CC-B4CF-D65D-C1DF-C52F52973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89024-EE61-3A9D-B72D-5CE8F62770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1F541A-328D-A854-5005-9B3B91AB4F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9BB86-7732-DB26-A1FF-8F533722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D31BB9-144F-4011-8331-174298B55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F2C8DC-11A2-6A22-B254-E05353A1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795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696A7-C7A4-27EC-3F95-608732B15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32ED3-D24F-D244-22B2-C7DDDF26C6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B269F-61AA-AB8B-CE15-BD5E1B9704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BBC35E-C3F4-CF27-AF64-013ED9413B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2A1F90-490C-BC56-6677-F2397198C6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D016DD-F563-88BE-A1CC-320961B39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727CBC-226A-4B7E-7015-98D8F4A23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D5D8D5-253F-A986-23C2-492FC1A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0776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2B54-776B-612F-74E5-59AB9ADF3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A37203-CA38-0EC3-AC62-7801346BF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15D844-4291-70A0-2C5D-3825F09A7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5271D8-E79E-AC63-F0BC-393FD67D7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8630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847497-D555-6038-FAFD-AA1C65C3E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A65851-60B9-5C01-884C-3F47A5B54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867DD-F681-9FDB-62DE-42DCBDE17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011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4EC8D-977C-CD97-C576-69DA77AC3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DD3DE-4EA8-5EFB-4529-5F3D03E5B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E2FB7-862E-D057-5EEE-BD37296B8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781ED-701A-7AB6-59FA-717A4F7AB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B7EEE0-A399-B35F-B289-78093BC43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5EEC0-8584-DA3B-F9D1-B03B3DC3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585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5FA42-FADE-A114-6D3E-FF2DD409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DB9A9-42A5-3CAB-CCFE-CC83F73240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199379-FA4E-E36C-388F-048CF5CE94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831544-2368-67FC-7A72-ED2C06FF0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F0648B-616C-559C-C8A7-7417DB443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F6C2E3-0271-8F2C-958F-D1CFBAC35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5566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7156EC-B2A2-5B72-55DD-8582CE39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6CEBC-A15D-9BD0-5849-761A8A839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B37A5-A8C3-7B75-F8C8-CF9C4BF474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06808-0908-4C2C-95C5-70EF80AF0771}" type="datetimeFigureOut">
              <a:rPr lang="pt-BR" smtClean="0"/>
              <a:t>03/03/2023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35457-AA68-0531-7C1A-C2B13C3317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2BC3B-57AB-2C9B-B624-643B4A831A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2D8E1-227E-43C3-8B35-74E010BD0AA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8740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iuricode/portfolio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jakelinygracielly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950FCB5-33BF-34E2-64EA-4061B442AEA9}"/>
              </a:ext>
            </a:extLst>
          </p:cNvPr>
          <p:cNvSpPr/>
          <p:nvPr/>
        </p:nvSpPr>
        <p:spPr>
          <a:xfrm>
            <a:off x="-71073" y="-16591"/>
            <a:ext cx="12274543" cy="6903171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pic>
        <p:nvPicPr>
          <p:cNvPr id="10" name="Imagen 4">
            <a:extLst>
              <a:ext uri="{FF2B5EF4-FFF2-40B4-BE49-F238E27FC236}">
                <a16:creationId xmlns:a16="http://schemas.microsoft.com/office/drawing/2014/main" id="{B7A43212-A818-62DB-9AD1-B50FF86BD8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22" t="27468" r="-3842" b="-6093"/>
          <a:stretch/>
        </p:blipFill>
        <p:spPr>
          <a:xfrm>
            <a:off x="6539134" y="1211580"/>
            <a:ext cx="6628226" cy="6750941"/>
          </a:xfrm>
          <a:prstGeom prst="ellipse">
            <a:avLst/>
          </a:prstGeom>
        </p:spPr>
      </p:pic>
      <p:pic>
        <p:nvPicPr>
          <p:cNvPr id="2" name="Imagen 3">
            <a:extLst>
              <a:ext uri="{FF2B5EF4-FFF2-40B4-BE49-F238E27FC236}">
                <a16:creationId xmlns:a16="http://schemas.microsoft.com/office/drawing/2014/main" id="{F1E08B99-0C2C-0F34-4EF3-DE54ED22A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830" y="267355"/>
            <a:ext cx="1870818" cy="524934"/>
          </a:xfrm>
          <a:prstGeom prst="rect">
            <a:avLst/>
          </a:prstGeom>
        </p:spPr>
      </p:pic>
      <p:sp>
        <p:nvSpPr>
          <p:cNvPr id="8" name="CuadroTexto 1">
            <a:extLst>
              <a:ext uri="{FF2B5EF4-FFF2-40B4-BE49-F238E27FC236}">
                <a16:creationId xmlns:a16="http://schemas.microsoft.com/office/drawing/2014/main" id="{7A707EE2-26B4-E745-A455-87ADF126F819}"/>
              </a:ext>
            </a:extLst>
          </p:cNvPr>
          <p:cNvSpPr txBox="1"/>
          <p:nvPr/>
        </p:nvSpPr>
        <p:spPr>
          <a:xfrm>
            <a:off x="239830" y="1685747"/>
            <a:ext cx="59190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 </a:t>
            </a:r>
            <a:r>
              <a:rPr lang="pt-B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 </a:t>
            </a:r>
            <a:r>
              <a:rPr lang="pt-BR" sz="5400" b="1" dirty="0">
                <a:solidFill>
                  <a:srgbClr val="B2FD0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perspectiva de mercado </a:t>
            </a:r>
            <a:r>
              <a:rPr lang="pt-B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Tech </a:t>
            </a:r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A0F0E4-8F36-7796-7776-8B2D414D21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0596" y="1211580"/>
            <a:ext cx="6386764" cy="6145301"/>
          </a:xfrm>
          <a:prstGeom prst="rect">
            <a:avLst/>
          </a:prstGeom>
        </p:spPr>
      </p:pic>
      <p:sp>
        <p:nvSpPr>
          <p:cNvPr id="20" name="Anillo 20">
            <a:extLst>
              <a:ext uri="{FF2B5EF4-FFF2-40B4-BE49-F238E27FC236}">
                <a16:creationId xmlns:a16="http://schemas.microsoft.com/office/drawing/2014/main" id="{1DB4E040-6650-7323-284F-5FFFCDB27092}"/>
              </a:ext>
            </a:extLst>
          </p:cNvPr>
          <p:cNvSpPr/>
          <p:nvPr/>
        </p:nvSpPr>
        <p:spPr>
          <a:xfrm>
            <a:off x="6469810" y="1125711"/>
            <a:ext cx="6818202" cy="6869990"/>
          </a:xfrm>
          <a:prstGeom prst="donut">
            <a:avLst>
              <a:gd name="adj" fmla="val 2026"/>
            </a:avLst>
          </a:prstGeom>
          <a:gradFill flip="none" rotWithShape="1">
            <a:gsLst>
              <a:gs pos="0">
                <a:srgbClr val="64BEA9"/>
              </a:gs>
              <a:gs pos="100000">
                <a:schemeClr val="accent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83763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950FCB5-33BF-34E2-64EA-4061B442AEA9}"/>
              </a:ext>
            </a:extLst>
          </p:cNvPr>
          <p:cNvSpPr/>
          <p:nvPr/>
        </p:nvSpPr>
        <p:spPr>
          <a:xfrm>
            <a:off x="-71073" y="-16591"/>
            <a:ext cx="12274543" cy="6903171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pic>
        <p:nvPicPr>
          <p:cNvPr id="2" name="Imagen 3">
            <a:extLst>
              <a:ext uri="{FF2B5EF4-FFF2-40B4-BE49-F238E27FC236}">
                <a16:creationId xmlns:a16="http://schemas.microsoft.com/office/drawing/2014/main" id="{F1E08B99-0C2C-0F34-4EF3-DE54ED22A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30" y="267355"/>
            <a:ext cx="1870818" cy="524934"/>
          </a:xfrm>
          <a:prstGeom prst="rect">
            <a:avLst/>
          </a:prstGeom>
        </p:spPr>
      </p:pic>
      <p:sp>
        <p:nvSpPr>
          <p:cNvPr id="8" name="CuadroTexto 1">
            <a:extLst>
              <a:ext uri="{FF2B5EF4-FFF2-40B4-BE49-F238E27FC236}">
                <a16:creationId xmlns:a16="http://schemas.microsoft.com/office/drawing/2014/main" id="{7A707EE2-26B4-E745-A455-87ADF126F819}"/>
              </a:ext>
            </a:extLst>
          </p:cNvPr>
          <p:cNvSpPr txBox="1"/>
          <p:nvPr/>
        </p:nvSpPr>
        <p:spPr>
          <a:xfrm>
            <a:off x="5957105" y="1211185"/>
            <a:ext cx="61074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 Módulo 2: </a:t>
            </a:r>
            <a:b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5400" b="1" dirty="0">
                <a:solidFill>
                  <a:srgbClr val="B2FD0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 busca de uma oportunidade </a:t>
            </a:r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</p:txBody>
      </p:sp>
      <p:pic>
        <p:nvPicPr>
          <p:cNvPr id="4" name="Picture 3" descr="A picture containing text, grass, fabric&#10;&#10;Description automatically generated">
            <a:extLst>
              <a:ext uri="{FF2B5EF4-FFF2-40B4-BE49-F238E27FC236}">
                <a16:creationId xmlns:a16="http://schemas.microsoft.com/office/drawing/2014/main" id="{BDF544D2-EEF6-4D3C-83E3-34EA1DFF5C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62" y="1806912"/>
            <a:ext cx="5124479" cy="341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139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38896" y="436993"/>
            <a:ext cx="7106855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370577" y="584851"/>
            <a:ext cx="8136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3 dicas para encontrar a vaga ideal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5229256-A565-739F-FA11-DBC5493CEFB3}"/>
              </a:ext>
            </a:extLst>
          </p:cNvPr>
          <p:cNvSpPr/>
          <p:nvPr/>
        </p:nvSpPr>
        <p:spPr>
          <a:xfrm>
            <a:off x="205861" y="2346910"/>
            <a:ext cx="3687524" cy="3871602"/>
          </a:xfrm>
          <a:prstGeom prst="roundRect">
            <a:avLst/>
          </a:prstGeom>
          <a:noFill/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947D721-8E56-62CD-521D-605D8D3E3E7D}"/>
              </a:ext>
            </a:extLst>
          </p:cNvPr>
          <p:cNvSpPr/>
          <p:nvPr/>
        </p:nvSpPr>
        <p:spPr>
          <a:xfrm>
            <a:off x="131387" y="2077630"/>
            <a:ext cx="3878167" cy="970189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400" b="1" dirty="0"/>
              <a:t>Nem sempre o que você quer é o que você faz!</a:t>
            </a:r>
            <a:endParaRPr lang="pt-BR" sz="2400" b="1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3711009-AF36-1A98-AB85-A03B21D330B5}"/>
              </a:ext>
            </a:extLst>
          </p:cNvPr>
          <p:cNvSpPr/>
          <p:nvPr/>
        </p:nvSpPr>
        <p:spPr>
          <a:xfrm>
            <a:off x="4243674" y="2360544"/>
            <a:ext cx="3602658" cy="3871602"/>
          </a:xfrm>
          <a:prstGeom prst="roundRect">
            <a:avLst/>
          </a:prstGeom>
          <a:noFill/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98131B5-CDEE-0290-937C-538B3FBBCD46}"/>
              </a:ext>
            </a:extLst>
          </p:cNvPr>
          <p:cNvSpPr/>
          <p:nvPr/>
        </p:nvSpPr>
        <p:spPr>
          <a:xfrm>
            <a:off x="4126767" y="2091264"/>
            <a:ext cx="3878167" cy="970189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Analise a descrição da vaga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A9B857A-D6D2-ADC8-2331-55B5ADFC233E}"/>
              </a:ext>
            </a:extLst>
          </p:cNvPr>
          <p:cNvSpPr/>
          <p:nvPr/>
        </p:nvSpPr>
        <p:spPr>
          <a:xfrm>
            <a:off x="8245400" y="2360544"/>
            <a:ext cx="3589964" cy="3871602"/>
          </a:xfrm>
          <a:prstGeom prst="roundRect">
            <a:avLst/>
          </a:prstGeom>
          <a:noFill/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059B1A0-089A-A876-A8DF-06DBF723C2B4}"/>
              </a:ext>
            </a:extLst>
          </p:cNvPr>
          <p:cNvSpPr/>
          <p:nvPr/>
        </p:nvSpPr>
        <p:spPr>
          <a:xfrm>
            <a:off x="8122146" y="2091264"/>
            <a:ext cx="3878167" cy="970189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Não desista do que você quer! Lute pela posição dos seus sonhos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61432D2-3EBB-3C45-3105-445BC0E869D8}"/>
              </a:ext>
            </a:extLst>
          </p:cNvPr>
          <p:cNvSpPr txBox="1"/>
          <p:nvPr/>
        </p:nvSpPr>
        <p:spPr>
          <a:xfrm>
            <a:off x="356636" y="3232782"/>
            <a:ext cx="33771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Candidatar-se para tudo não é uma boa estratégia para encontrar a vaga ideal. Por isso, reflita sobre o que você deseja para a sua carreira. A partir daí, liste todos os conhecimentos técnicos, habilidades e experiências que você tem. A vaga ideal é aquela que você pode corresponder tecnicamente e conforme o nível de senioridade da sua experiência.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AE8265C-ADAC-85CE-3413-1D84CDF8F0FA}"/>
              </a:ext>
            </a:extLst>
          </p:cNvPr>
          <p:cNvSpPr txBox="1"/>
          <p:nvPr/>
        </p:nvSpPr>
        <p:spPr>
          <a:xfrm>
            <a:off x="4363655" y="3092166"/>
            <a:ext cx="340439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Faça o exercício de analisar um </a:t>
            </a:r>
            <a:r>
              <a:rPr lang="pt-BR" sz="1600" dirty="0" err="1">
                <a:solidFill>
                  <a:schemeClr val="bg1"/>
                </a:solidFill>
              </a:rPr>
              <a:t>job</a:t>
            </a:r>
            <a:r>
              <a:rPr lang="pt-BR" sz="1600" dirty="0">
                <a:solidFill>
                  <a:schemeClr val="bg1"/>
                </a:solidFill>
              </a:rPr>
              <a:t> </a:t>
            </a:r>
            <a:r>
              <a:rPr lang="pt-BR" sz="1600" dirty="0" err="1">
                <a:solidFill>
                  <a:schemeClr val="bg1"/>
                </a:solidFill>
              </a:rPr>
              <a:t>description</a:t>
            </a:r>
            <a:r>
              <a:rPr lang="pt-BR" sz="1600" dirty="0">
                <a:solidFill>
                  <a:schemeClr val="bg1"/>
                </a:solidFill>
              </a:rPr>
              <a:t>, transformando os requisitos em atividades para você saber se está preparado ou não para se candidatar à vaga. Não é necessário preencher 100% dos requisitos, mas atente-se ao que está sendo colocado como obrigatório ou desejável. Há requisitos que a empresa não pode abrir mão, enquanto outros são diferenciais para desempatar entre os candidatos finalistas.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D9CC9D-2A42-A1CD-1C51-BAD689C608A0}"/>
              </a:ext>
            </a:extLst>
          </p:cNvPr>
          <p:cNvSpPr txBox="1"/>
          <p:nvPr/>
        </p:nvSpPr>
        <p:spPr>
          <a:xfrm>
            <a:off x="8430974" y="3232782"/>
            <a:ext cx="340439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Tenha iniciativa para lutar por uma posição que você acredita que é para você, que tem a ver com seu propósito, com soluções que você tem familiaridade ou mesmo alinhamento com a cultura da empresa. Para isso, adicione uma carta de apresentação ao seu currículo.</a:t>
            </a:r>
          </a:p>
        </p:txBody>
      </p:sp>
    </p:spTree>
    <p:extLst>
      <p:ext uri="{BB962C8B-B14F-4D97-AF65-F5344CB8AC3E}">
        <p14:creationId xmlns:p14="http://schemas.microsoft.com/office/powerpoint/2010/main" val="72209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pic>
        <p:nvPicPr>
          <p:cNvPr id="19" name="Imagem 2">
            <a:extLst>
              <a:ext uri="{FF2B5EF4-FFF2-40B4-BE49-F238E27FC236}">
                <a16:creationId xmlns:a16="http://schemas.microsoft.com/office/drawing/2014/main" id="{E80D0870-6E3A-0A4A-1C57-F15E41050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1" t="-195" r="23413" b="195"/>
          <a:stretch/>
        </p:blipFill>
        <p:spPr>
          <a:xfrm flipH="1">
            <a:off x="-578733" y="2873729"/>
            <a:ext cx="5127584" cy="4730224"/>
          </a:xfrm>
          <a:prstGeom prst="ellipse">
            <a:avLst/>
          </a:prstGeom>
        </p:spPr>
      </p:pic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F2DA804E-505A-8A8B-942D-865E5BA19DBA}"/>
              </a:ext>
            </a:extLst>
          </p:cNvPr>
          <p:cNvSpPr/>
          <p:nvPr/>
        </p:nvSpPr>
        <p:spPr>
          <a:xfrm flipH="1">
            <a:off x="414205" y="224143"/>
            <a:ext cx="5231942" cy="2430688"/>
          </a:xfrm>
          <a:prstGeom prst="cloudCallout">
            <a:avLst>
              <a:gd name="adj1" fmla="val -49372"/>
              <a:gd name="adj2" fmla="val 76786"/>
            </a:avLst>
          </a:prstGeom>
          <a:solidFill>
            <a:srgbClr val="072F5F"/>
          </a:solidFill>
          <a:ln w="5715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1510233" y="906724"/>
            <a:ext cx="6516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Pense sobre isso...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53917C0-6697-5C58-7E80-E674394A40F5}"/>
              </a:ext>
            </a:extLst>
          </p:cNvPr>
          <p:cNvSpPr/>
          <p:nvPr/>
        </p:nvSpPr>
        <p:spPr>
          <a:xfrm>
            <a:off x="6407337" y="1274137"/>
            <a:ext cx="5455328" cy="1531031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A544F4-848B-4D06-75FE-364EFBC85C00}"/>
              </a:ext>
            </a:extLst>
          </p:cNvPr>
          <p:cNvSpPr txBox="1"/>
          <p:nvPr/>
        </p:nvSpPr>
        <p:spPr>
          <a:xfrm>
            <a:off x="6513137" y="1439487"/>
            <a:ext cx="52646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Programadores são pessoas</a:t>
            </a:r>
            <a:r>
              <a:rPr lang="pt-BR" sz="1800" dirty="0">
                <a:solidFill>
                  <a:schemeClr val="bg1"/>
                </a:solidFill>
              </a:rPr>
              <a:t> práticas e que gostam raciocínio lógico. Invista em uma boa formação técnica, depois procure por cursos de tecnologias específicas em alta.</a:t>
            </a:r>
            <a:endParaRPr lang="pt-BR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3F3D327-2EA4-66A1-609C-8290AEE84B7D}"/>
              </a:ext>
            </a:extLst>
          </p:cNvPr>
          <p:cNvSpPr/>
          <p:nvPr/>
        </p:nvSpPr>
        <p:spPr>
          <a:xfrm>
            <a:off x="6407337" y="3116846"/>
            <a:ext cx="5455328" cy="1531031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F131A1-5840-AFE3-C1D2-C6F533EDC2E1}"/>
              </a:ext>
            </a:extLst>
          </p:cNvPr>
          <p:cNvSpPr txBox="1"/>
          <p:nvPr/>
        </p:nvSpPr>
        <p:spPr>
          <a:xfrm>
            <a:off x="6469433" y="3282196"/>
            <a:ext cx="52646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Se você gosta de tecnologia por ser algo disruptivo, acredita no poder dela de transformar os negócios e usa metodologias ágeis, procure por cursos de produto, gestão de projeto e negócios em tecnologia</a:t>
            </a:r>
            <a:endParaRPr lang="pt-BR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BC3AC06-5206-A0C7-ED44-AC177253ADC7}"/>
              </a:ext>
            </a:extLst>
          </p:cNvPr>
          <p:cNvSpPr/>
          <p:nvPr/>
        </p:nvSpPr>
        <p:spPr>
          <a:xfrm>
            <a:off x="6407337" y="4959556"/>
            <a:ext cx="5455328" cy="1531031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1FCA9D-6096-1AD4-A4A7-6562C9B76A5A}"/>
              </a:ext>
            </a:extLst>
          </p:cNvPr>
          <p:cNvSpPr txBox="1"/>
          <p:nvPr/>
        </p:nvSpPr>
        <p:spPr>
          <a:xfrm>
            <a:off x="6469433" y="5124906"/>
            <a:ext cx="52646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Se você tem habilidade em áreas gerais e menos especialistas, gestão pode ser o caminho, atuando com gestão de negócios, gestão de pessoas e criação de produtos.</a:t>
            </a:r>
            <a:endParaRPr lang="pt-BR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837D4BA-B904-8EE8-88BD-E9B64BF03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0099" y="2805168"/>
            <a:ext cx="5127584" cy="512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759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38897" y="436993"/>
            <a:ext cx="7801150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370577" y="584851"/>
            <a:ext cx="7801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Construção do CV, portfólio e LinkedIn</a:t>
            </a:r>
          </a:p>
        </p:txBody>
      </p:sp>
      <p:pic>
        <p:nvPicPr>
          <p:cNvPr id="1026" name="Picture 2" descr="Free vector modern simple template for curriculum">
            <a:extLst>
              <a:ext uri="{FF2B5EF4-FFF2-40B4-BE49-F238E27FC236}">
                <a16:creationId xmlns:a16="http://schemas.microsoft.com/office/drawing/2014/main" id="{7B882C74-0B73-4AFA-2672-726867BEBB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4" r="11694"/>
          <a:stretch/>
        </p:blipFill>
        <p:spPr bwMode="auto">
          <a:xfrm>
            <a:off x="7570969" y="1379040"/>
            <a:ext cx="4002216" cy="5223966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DBC6DF-FB8F-CC47-BF30-98D5281E3859}"/>
              </a:ext>
            </a:extLst>
          </p:cNvPr>
          <p:cNvSpPr txBox="1"/>
          <p:nvPr/>
        </p:nvSpPr>
        <p:spPr>
          <a:xfrm>
            <a:off x="289368" y="1714351"/>
            <a:ext cx="6516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err="1">
                <a:solidFill>
                  <a:schemeClr val="bg1"/>
                </a:solidFill>
              </a:rPr>
              <a:t>Curriculo</a:t>
            </a:r>
            <a:r>
              <a:rPr lang="pt-BR" sz="2800" b="1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E82A1F-2BE6-05AD-296F-88159A794EAD}"/>
              </a:ext>
            </a:extLst>
          </p:cNvPr>
          <p:cNvSpPr txBox="1"/>
          <p:nvPr/>
        </p:nvSpPr>
        <p:spPr>
          <a:xfrm>
            <a:off x="464094" y="2571900"/>
            <a:ext cx="66427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É um documento com no máximo 2 páginas, reunindo as informações sobre você</a:t>
            </a:r>
          </a:p>
          <a:p>
            <a:pPr marL="342900" indent="-342900">
              <a:buFontTx/>
              <a:buChar char="-"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  <a:p>
            <a:pPr lvl="1"/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2AD1D2-51AE-940A-4793-44420CEA4D9B}"/>
              </a:ext>
            </a:extLst>
          </p:cNvPr>
          <p:cNvSpPr txBox="1"/>
          <p:nvPr/>
        </p:nvSpPr>
        <p:spPr>
          <a:xfrm>
            <a:off x="659234" y="3493867"/>
            <a:ext cx="288831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1800" dirty="0">
                <a:solidFill>
                  <a:schemeClr val="bg1"/>
                </a:solidFill>
              </a:rPr>
              <a:t>Dados de Contato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1800" dirty="0" err="1">
                <a:solidFill>
                  <a:schemeClr val="bg1"/>
                </a:solidFill>
              </a:rPr>
              <a:t>Obj</a:t>
            </a:r>
            <a:r>
              <a:rPr lang="pt-BR" sz="1800" dirty="0">
                <a:solidFill>
                  <a:schemeClr val="bg1"/>
                </a:solidFill>
              </a:rPr>
              <a:t>. Profissional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1800" dirty="0" err="1">
                <a:solidFill>
                  <a:schemeClr val="bg1"/>
                </a:solidFill>
              </a:rPr>
              <a:t>Exp</a:t>
            </a:r>
            <a:r>
              <a:rPr lang="pt-BR" sz="1800" dirty="0">
                <a:solidFill>
                  <a:schemeClr val="bg1"/>
                </a:solidFill>
              </a:rPr>
              <a:t> Profissional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1800" dirty="0">
                <a:solidFill>
                  <a:schemeClr val="bg1"/>
                </a:solidFill>
              </a:rPr>
              <a:t>Projetos</a:t>
            </a:r>
            <a:endParaRPr lang="pt-B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481CEB-BCBD-3166-BB6F-5EA26D423A77}"/>
              </a:ext>
            </a:extLst>
          </p:cNvPr>
          <p:cNvSpPr txBox="1"/>
          <p:nvPr/>
        </p:nvSpPr>
        <p:spPr>
          <a:xfrm>
            <a:off x="3547548" y="3390739"/>
            <a:ext cx="355932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1800" dirty="0">
                <a:solidFill>
                  <a:schemeClr val="bg1"/>
                </a:solidFill>
              </a:rPr>
              <a:t>Resultados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1800" dirty="0">
                <a:solidFill>
                  <a:schemeClr val="bg1"/>
                </a:solidFill>
              </a:rPr>
              <a:t>Cases e </a:t>
            </a:r>
            <a:r>
              <a:rPr lang="pt-BR" dirty="0">
                <a:solidFill>
                  <a:schemeClr val="bg1"/>
                </a:solidFill>
              </a:rPr>
              <a:t>entregas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1800" dirty="0">
                <a:solidFill>
                  <a:schemeClr val="bg1"/>
                </a:solidFill>
              </a:rPr>
              <a:t>Formações e Cer</a:t>
            </a:r>
            <a:r>
              <a:rPr lang="pt-BR" dirty="0">
                <a:solidFill>
                  <a:schemeClr val="bg1"/>
                </a:solidFill>
              </a:rPr>
              <a:t>tificações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1800" dirty="0">
                <a:solidFill>
                  <a:schemeClr val="bg1"/>
                </a:solidFill>
              </a:rPr>
              <a:t>Conhecimentos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dirty="0">
                <a:solidFill>
                  <a:schemeClr val="bg1"/>
                </a:solidFill>
              </a:rPr>
              <a:t>Idiomas</a:t>
            </a:r>
            <a:endParaRPr lang="pt-BR" sz="18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56C8A0-B9F3-A368-3714-BA1F2F80B03D}"/>
              </a:ext>
            </a:extLst>
          </p:cNvPr>
          <p:cNvSpPr txBox="1"/>
          <p:nvPr/>
        </p:nvSpPr>
        <p:spPr>
          <a:xfrm>
            <a:off x="464094" y="5257486"/>
            <a:ext cx="66427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pt-BR" sz="2000" b="1" dirty="0">
                <a:solidFill>
                  <a:schemeClr val="bg1"/>
                </a:solidFill>
              </a:rPr>
              <a:t>Lembre-se! Utilize palavras-chave na hora de escrever seu CV, assim fica mais fácil de te encontrarem em bancos de dado!</a:t>
            </a:r>
          </a:p>
        </p:txBody>
      </p:sp>
    </p:spTree>
    <p:extLst>
      <p:ext uri="{BB962C8B-B14F-4D97-AF65-F5344CB8AC3E}">
        <p14:creationId xmlns:p14="http://schemas.microsoft.com/office/powerpoint/2010/main" val="1962034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38897" y="436993"/>
            <a:ext cx="7801150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370577" y="584851"/>
            <a:ext cx="7801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Construção do CV, portfólio e LinkedIn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DBC6DF-FB8F-CC47-BF30-98D5281E3859}"/>
              </a:ext>
            </a:extLst>
          </p:cNvPr>
          <p:cNvSpPr txBox="1"/>
          <p:nvPr/>
        </p:nvSpPr>
        <p:spPr>
          <a:xfrm>
            <a:off x="289368" y="1714351"/>
            <a:ext cx="6516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Portifólio:</a:t>
            </a:r>
          </a:p>
        </p:txBody>
      </p:sp>
      <p:pic>
        <p:nvPicPr>
          <p:cNvPr id="2052" name="Picture 4" descr="Free vector blog main page template">
            <a:extLst>
              <a:ext uri="{FF2B5EF4-FFF2-40B4-BE49-F238E27FC236}">
                <a16:creationId xmlns:a16="http://schemas.microsoft.com/office/drawing/2014/main" id="{6FD661E1-64C7-C6B5-85CA-27F8E7790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0822" y="1379040"/>
            <a:ext cx="3956084" cy="5280402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668B55-B73F-4C6C-AD1F-C14AEC09E166}"/>
              </a:ext>
            </a:extLst>
          </p:cNvPr>
          <p:cNvSpPr txBox="1"/>
          <p:nvPr/>
        </p:nvSpPr>
        <p:spPr>
          <a:xfrm>
            <a:off x="7620318" y="728034"/>
            <a:ext cx="4465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000" b="1" dirty="0">
                <a:solidFill>
                  <a:schemeClr val="bg1"/>
                </a:solidFill>
                <a:hlinkClick r:id="rId4"/>
              </a:rPr>
              <a:t>Exemplo de Portifólio no GitHub</a:t>
            </a: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FF1D3A-3633-BAE0-DDF8-BDC2F3884964}"/>
              </a:ext>
            </a:extLst>
          </p:cNvPr>
          <p:cNvSpPr txBox="1"/>
          <p:nvPr/>
        </p:nvSpPr>
        <p:spPr>
          <a:xfrm>
            <a:off x="468751" y="2459504"/>
            <a:ext cx="66427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O portfólio é fundamental para demonstrar o que você sabe fazer. 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Dependendo do nível de detalhe disponibilizado, pode ajudar a pular a etapa técnica da entrevista. 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3DB6F2F-203C-2222-C2CA-57AE408CDFE2}"/>
              </a:ext>
            </a:extLst>
          </p:cNvPr>
          <p:cNvSpPr/>
          <p:nvPr/>
        </p:nvSpPr>
        <p:spPr>
          <a:xfrm>
            <a:off x="541288" y="4434055"/>
            <a:ext cx="6438246" cy="217093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5D7573-2D47-944A-09EA-53BD0ACBE21B}"/>
              </a:ext>
            </a:extLst>
          </p:cNvPr>
          <p:cNvSpPr txBox="1"/>
          <p:nvPr/>
        </p:nvSpPr>
        <p:spPr>
          <a:xfrm>
            <a:off x="648616" y="4550026"/>
            <a:ext cx="615711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Publique seu portfólio no </a:t>
            </a:r>
            <a:r>
              <a:rPr lang="pt-BR" sz="2000" b="1" dirty="0" err="1">
                <a:solidFill>
                  <a:schemeClr val="bg1"/>
                </a:solidFill>
              </a:rPr>
              <a:t>Github</a:t>
            </a:r>
            <a:r>
              <a:rPr lang="pt-BR" sz="2000" dirty="0">
                <a:solidFill>
                  <a:schemeClr val="bg1"/>
                </a:solidFill>
              </a:rPr>
              <a:t> ou </a:t>
            </a:r>
            <a:r>
              <a:rPr lang="pt-BR" sz="2000" b="1" dirty="0">
                <a:solidFill>
                  <a:schemeClr val="bg1"/>
                </a:solidFill>
              </a:rPr>
              <a:t>site próprio </a:t>
            </a:r>
            <a:r>
              <a:rPr lang="pt-BR" sz="2000" dirty="0">
                <a:solidFill>
                  <a:schemeClr val="bg1"/>
                </a:solidFill>
              </a:rPr>
              <a:t>contendo as informações sobre projetos e linguagens que utilizou em sua carreira, cursos e certificações, nível de proficiência de cada linguagem de programação, além de link de vídeos programando em tempo real ou mostrando suas habilidades.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002653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DFB23D5-DFE6-0BF2-3632-87782E1A88BF}"/>
              </a:ext>
            </a:extLst>
          </p:cNvPr>
          <p:cNvSpPr/>
          <p:nvPr/>
        </p:nvSpPr>
        <p:spPr>
          <a:xfrm>
            <a:off x="226157" y="5992694"/>
            <a:ext cx="6579570" cy="707886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38897" y="436993"/>
            <a:ext cx="7801150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370577" y="584851"/>
            <a:ext cx="7801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Construção do CV, portfólio e LinkedIn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DBC6DF-FB8F-CC47-BF30-98D5281E3859}"/>
              </a:ext>
            </a:extLst>
          </p:cNvPr>
          <p:cNvSpPr txBox="1"/>
          <p:nvPr/>
        </p:nvSpPr>
        <p:spPr>
          <a:xfrm>
            <a:off x="289368" y="1606821"/>
            <a:ext cx="6516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err="1">
                <a:solidFill>
                  <a:schemeClr val="bg1"/>
                </a:solidFill>
              </a:rPr>
              <a:t>Linkedin</a:t>
            </a:r>
            <a:r>
              <a:rPr lang="pt-BR" sz="2800" b="1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FF1D3A-3633-BAE0-DDF8-BDC2F3884964}"/>
              </a:ext>
            </a:extLst>
          </p:cNvPr>
          <p:cNvSpPr txBox="1"/>
          <p:nvPr/>
        </p:nvSpPr>
        <p:spPr>
          <a:xfrm>
            <a:off x="494822" y="2181378"/>
            <a:ext cx="66427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O perfil no LinkedIn é essencial para ser encontrado e se conectar com outras pessoas para formar seu networking.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hlinkClick r:id="rId3"/>
            <a:extLst>
              <a:ext uri="{FF2B5EF4-FFF2-40B4-BE49-F238E27FC236}">
                <a16:creationId xmlns:a16="http://schemas.microsoft.com/office/drawing/2014/main" id="{2BB964E4-5E63-102E-1EB4-BC14E28BF7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57"/>
          <a:stretch/>
        </p:blipFill>
        <p:spPr>
          <a:xfrm>
            <a:off x="7274479" y="1474963"/>
            <a:ext cx="4780646" cy="5139256"/>
          </a:xfrm>
          <a:prstGeom prst="roundRect">
            <a:avLst/>
          </a:prstGeom>
          <a:ln w="101600">
            <a:solidFill>
              <a:srgbClr val="0A66C2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73160B1-CFA0-4E94-5147-96E60B48FBED}"/>
              </a:ext>
            </a:extLst>
          </p:cNvPr>
          <p:cNvSpPr/>
          <p:nvPr/>
        </p:nvSpPr>
        <p:spPr>
          <a:xfrm>
            <a:off x="10885122" y="913083"/>
            <a:ext cx="618272" cy="6418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Picture 2" descr="Linkedin - ícones de mídia social grátis">
            <a:hlinkClick r:id="rId3"/>
            <a:extLst>
              <a:ext uri="{FF2B5EF4-FFF2-40B4-BE49-F238E27FC236}">
                <a16:creationId xmlns:a16="http://schemas.microsoft.com/office/drawing/2014/main" id="{9514D3CA-71FE-11E8-AB02-E1E078285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2715" y="885985"/>
            <a:ext cx="690394" cy="690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BEC0493-6992-DC4C-7FD3-87DECFE326EF}"/>
              </a:ext>
            </a:extLst>
          </p:cNvPr>
          <p:cNvSpPr txBox="1"/>
          <p:nvPr/>
        </p:nvSpPr>
        <p:spPr>
          <a:xfrm>
            <a:off x="226157" y="2865215"/>
            <a:ext cx="66427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Dicas: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AFE2D3-9F12-928E-CD01-A4349F39B166}"/>
              </a:ext>
            </a:extLst>
          </p:cNvPr>
          <p:cNvSpPr txBox="1"/>
          <p:nvPr/>
        </p:nvSpPr>
        <p:spPr>
          <a:xfrm>
            <a:off x="315849" y="3314550"/>
            <a:ext cx="664278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Uma foto de perfil que reflita a sua imagem no trabalho;</a:t>
            </a: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Compartilhe as informações do seu CV e adicione o máximo de links e conteúdos que possam complementar;</a:t>
            </a: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Descreva suas áreas de interesse, assuntos que você fala sobre, do que gosta etc..</a:t>
            </a: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o LinkedIn vale adicionar experiências que não necessariamente tenham a ver com tecnologia para fazer uma apresentação ainda mais completa de quem você é.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FE1D7AF-693A-B984-6FFE-D706ECEC7CA5}"/>
              </a:ext>
            </a:extLst>
          </p:cNvPr>
          <p:cNvSpPr txBox="1"/>
          <p:nvPr/>
        </p:nvSpPr>
        <p:spPr>
          <a:xfrm>
            <a:off x="257762" y="5985438"/>
            <a:ext cx="65795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Lembre-se de usar palavras-chaves nos campos para o seu perfil aparecer nos resultados das buscas.</a:t>
            </a:r>
          </a:p>
        </p:txBody>
      </p:sp>
    </p:spTree>
    <p:extLst>
      <p:ext uri="{BB962C8B-B14F-4D97-AF65-F5344CB8AC3E}">
        <p14:creationId xmlns:p14="http://schemas.microsoft.com/office/powerpoint/2010/main" val="2488586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50286" y="196542"/>
            <a:ext cx="7940417" cy="116063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370577" y="178711"/>
            <a:ext cx="7801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7 Dicas de ouro para melhorar a sua performance em uma entrevista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003FC1-D8EB-4FAB-6CD7-27A6D1C1801A}"/>
              </a:ext>
            </a:extLst>
          </p:cNvPr>
          <p:cNvSpPr txBox="1"/>
          <p:nvPr/>
        </p:nvSpPr>
        <p:spPr>
          <a:xfrm>
            <a:off x="370577" y="1722319"/>
            <a:ext cx="664278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1900" dirty="0">
                <a:solidFill>
                  <a:schemeClr val="bg1"/>
                </a:solidFill>
              </a:rPr>
              <a:t>Seja Pontual;</a:t>
            </a:r>
            <a:br>
              <a:rPr lang="pt-BR" sz="1900" dirty="0">
                <a:solidFill>
                  <a:schemeClr val="bg1"/>
                </a:solidFill>
              </a:rPr>
            </a:br>
            <a:endParaRPr lang="pt-BR" sz="19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pt-BR" sz="1900" dirty="0">
                <a:solidFill>
                  <a:schemeClr val="bg1"/>
                </a:solidFill>
              </a:rPr>
              <a:t>Vista-se do mesmo jeito que você se vestiria para trabalhar;</a:t>
            </a:r>
            <a:br>
              <a:rPr lang="pt-BR" sz="1900" dirty="0">
                <a:solidFill>
                  <a:schemeClr val="bg1"/>
                </a:solidFill>
              </a:rPr>
            </a:br>
            <a:endParaRPr lang="pt-BR" sz="19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pt-BR" sz="1900" dirty="0">
                <a:solidFill>
                  <a:schemeClr val="bg1"/>
                </a:solidFill>
              </a:rPr>
              <a:t>Tenha uma boa linguagem corporal;</a:t>
            </a:r>
            <a:br>
              <a:rPr lang="pt-BR" sz="1900" dirty="0">
                <a:solidFill>
                  <a:schemeClr val="bg1"/>
                </a:solidFill>
              </a:rPr>
            </a:br>
            <a:endParaRPr lang="pt-BR" sz="19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pt-BR" sz="1900" dirty="0">
                <a:solidFill>
                  <a:schemeClr val="bg1"/>
                </a:solidFill>
              </a:rPr>
              <a:t>Demonstrar interesse. Pesquise sobre a empresa, esteja a par de todas as informações</a:t>
            </a:r>
            <a:br>
              <a:rPr lang="pt-BR" sz="1900" dirty="0">
                <a:solidFill>
                  <a:schemeClr val="bg1"/>
                </a:solidFill>
              </a:rPr>
            </a:br>
            <a:endParaRPr lang="pt-BR" sz="19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pt-BR" sz="1900" dirty="0">
                <a:solidFill>
                  <a:schemeClr val="bg1"/>
                </a:solidFill>
              </a:rPr>
              <a:t>Comunique-se de forma adequada. Evite usar termos pejorativos, palavrões, gírias etc..</a:t>
            </a:r>
            <a:br>
              <a:rPr lang="pt-BR" sz="1900" dirty="0">
                <a:solidFill>
                  <a:schemeClr val="bg1"/>
                </a:solidFill>
              </a:rPr>
            </a:br>
            <a:endParaRPr lang="pt-BR" sz="19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pt-BR" sz="1900" dirty="0">
                <a:solidFill>
                  <a:schemeClr val="bg1"/>
                </a:solidFill>
              </a:rPr>
              <a:t>Vá preparado para falar com confiança sobre sua experiência</a:t>
            </a:r>
            <a:br>
              <a:rPr lang="pt-BR" sz="1900" dirty="0">
                <a:solidFill>
                  <a:schemeClr val="bg1"/>
                </a:solidFill>
              </a:rPr>
            </a:br>
            <a:endParaRPr lang="pt-BR" sz="19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pt-BR" sz="1900" dirty="0">
                <a:solidFill>
                  <a:schemeClr val="bg1"/>
                </a:solidFill>
              </a:rPr>
              <a:t>Se a entrevista for online, garanta que tudo está funcionando.</a:t>
            </a:r>
          </a:p>
        </p:txBody>
      </p:sp>
      <p:pic>
        <p:nvPicPr>
          <p:cNvPr id="3076" name="Picture 4" descr="Checklist Images | Free Vectors, Stock Photos &amp; PSD">
            <a:extLst>
              <a:ext uri="{FF2B5EF4-FFF2-40B4-BE49-F238E27FC236}">
                <a16:creationId xmlns:a16="http://schemas.microsoft.com/office/drawing/2014/main" id="{C78E8CEA-D5C8-4503-9865-50D6C5A879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50" b="90000" l="10000" r="90000">
                        <a14:foregroundMark x1="48400" y1="9950" x2="48400" y2="99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15" t="8608" r="20315" b="8608"/>
          <a:stretch/>
        </p:blipFill>
        <p:spPr bwMode="auto">
          <a:xfrm>
            <a:off x="7556847" y="1250066"/>
            <a:ext cx="3639966" cy="5075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8277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F7B4BEF9-65EE-0900-866F-82A1E4603546}"/>
              </a:ext>
            </a:extLst>
          </p:cNvPr>
          <p:cNvSpPr/>
          <p:nvPr/>
        </p:nvSpPr>
        <p:spPr>
          <a:xfrm flipH="1">
            <a:off x="150286" y="3478901"/>
            <a:ext cx="2697086" cy="1206135"/>
          </a:xfrm>
          <a:prstGeom prst="cloudCallout">
            <a:avLst>
              <a:gd name="adj1" fmla="val -64023"/>
              <a:gd name="adj2" fmla="val 54327"/>
            </a:avLst>
          </a:prstGeom>
          <a:solidFill>
            <a:srgbClr val="072F5F"/>
          </a:solidFill>
          <a:ln w="5715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50286" y="196542"/>
            <a:ext cx="7940417" cy="116063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370577" y="178711"/>
            <a:ext cx="7801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Como negociar uma proposta de trabalho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003FC1-D8EB-4FAB-6CD7-27A6D1C1801A}"/>
              </a:ext>
            </a:extLst>
          </p:cNvPr>
          <p:cNvSpPr txBox="1"/>
          <p:nvPr/>
        </p:nvSpPr>
        <p:spPr>
          <a:xfrm>
            <a:off x="229640" y="1624774"/>
            <a:ext cx="67498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dirty="0">
                <a:solidFill>
                  <a:schemeClr val="bg1"/>
                </a:solidFill>
              </a:rPr>
              <a:t>Algumas empresas têm o salário definido para a posição e outras não;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>
                <a:solidFill>
                  <a:schemeClr val="bg1"/>
                </a:solidFill>
              </a:rPr>
              <a:t>Tenha em mente quanto você busca e deixe clara a sua expectativa salarial;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>
                <a:solidFill>
                  <a:schemeClr val="bg1"/>
                </a:solidFill>
              </a:rPr>
              <a:t>Evite falar de salário logo nos primeiros contatos, pois vocês ainda estão se conhecendo.</a:t>
            </a:r>
          </a:p>
        </p:txBody>
      </p:sp>
      <p:pic>
        <p:nvPicPr>
          <p:cNvPr id="4" name="Picture 3" descr="A picture containing outdoor, road, person, transport&#10;&#10;Description automatically generated">
            <a:extLst>
              <a:ext uri="{FF2B5EF4-FFF2-40B4-BE49-F238E27FC236}">
                <a16:creationId xmlns:a16="http://schemas.microsoft.com/office/drawing/2014/main" id="{B73296AB-05A8-F2F2-C888-DF02ABFCEC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4" r="18904"/>
          <a:stretch/>
        </p:blipFill>
        <p:spPr>
          <a:xfrm>
            <a:off x="7605200" y="2076049"/>
            <a:ext cx="4119664" cy="3726074"/>
          </a:xfrm>
          <a:prstGeom prst="round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982F8A2-8061-D06C-489C-BEF0205C2308}"/>
              </a:ext>
            </a:extLst>
          </p:cNvPr>
          <p:cNvSpPr txBox="1"/>
          <p:nvPr/>
        </p:nvSpPr>
        <p:spPr>
          <a:xfrm>
            <a:off x="467136" y="3739031"/>
            <a:ext cx="22046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Pense sobre isso...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12A709-E375-7A98-E11B-3006D6ECAB98}"/>
              </a:ext>
            </a:extLst>
          </p:cNvPr>
          <p:cNvSpPr txBox="1"/>
          <p:nvPr/>
        </p:nvSpPr>
        <p:spPr>
          <a:xfrm>
            <a:off x="8526" y="4949659"/>
            <a:ext cx="708314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1800" dirty="0">
                <a:solidFill>
                  <a:schemeClr val="bg1"/>
                </a:solidFill>
              </a:rPr>
              <a:t>Você tem a sua remuneração atual ou do último cargo e, em uma transição, é comum ter um acréscimo de até 30%.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1800" dirty="0">
                <a:solidFill>
                  <a:schemeClr val="bg1"/>
                </a:solidFill>
              </a:rPr>
              <a:t>O salário sempre acompanha o tempo de experiência e senioridade do profissional.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1800" dirty="0">
                <a:solidFill>
                  <a:schemeClr val="bg1"/>
                </a:solidFill>
              </a:rPr>
              <a:t>Você pode verificar quanto o mercado está pagando para a sua posição no Estudo de Remuneração da Michael Page.</a:t>
            </a:r>
          </a:p>
        </p:txBody>
      </p:sp>
    </p:spTree>
    <p:extLst>
      <p:ext uri="{BB962C8B-B14F-4D97-AF65-F5344CB8AC3E}">
        <p14:creationId xmlns:p14="http://schemas.microsoft.com/office/powerpoint/2010/main" val="1777756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950FCB5-33BF-34E2-64EA-4061B442AEA9}"/>
              </a:ext>
            </a:extLst>
          </p:cNvPr>
          <p:cNvSpPr/>
          <p:nvPr/>
        </p:nvSpPr>
        <p:spPr>
          <a:xfrm>
            <a:off x="-71073" y="-16591"/>
            <a:ext cx="12274543" cy="6903171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pic>
        <p:nvPicPr>
          <p:cNvPr id="2" name="Imagen 3">
            <a:extLst>
              <a:ext uri="{FF2B5EF4-FFF2-40B4-BE49-F238E27FC236}">
                <a16:creationId xmlns:a16="http://schemas.microsoft.com/office/drawing/2014/main" id="{F1E08B99-0C2C-0F34-4EF3-DE54ED22A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30" y="267355"/>
            <a:ext cx="1870818" cy="524934"/>
          </a:xfrm>
          <a:prstGeom prst="rect">
            <a:avLst/>
          </a:prstGeom>
        </p:spPr>
      </p:pic>
      <p:sp>
        <p:nvSpPr>
          <p:cNvPr id="8" name="CuadroTexto 1">
            <a:extLst>
              <a:ext uri="{FF2B5EF4-FFF2-40B4-BE49-F238E27FC236}">
                <a16:creationId xmlns:a16="http://schemas.microsoft.com/office/drawing/2014/main" id="{7A707EE2-26B4-E745-A455-87ADF126F819}"/>
              </a:ext>
            </a:extLst>
          </p:cNvPr>
          <p:cNvSpPr txBox="1"/>
          <p:nvPr/>
        </p:nvSpPr>
        <p:spPr>
          <a:xfrm>
            <a:off x="5957105" y="1211185"/>
            <a:ext cx="61074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 Módulo 3: </a:t>
            </a:r>
            <a:b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5400" b="1" dirty="0">
                <a:solidFill>
                  <a:srgbClr val="B2FD0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Minha carreira em tecnologia</a:t>
            </a:r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</p:txBody>
      </p:sp>
      <p:pic>
        <p:nvPicPr>
          <p:cNvPr id="6146" name="Picture 2" descr="You Can Do It GIF by GEICO">
            <a:extLst>
              <a:ext uri="{FF2B5EF4-FFF2-40B4-BE49-F238E27FC236}">
                <a16:creationId xmlns:a16="http://schemas.microsoft.com/office/drawing/2014/main" id="{8EAF7CF1-8219-883B-DE89-AE94A6274A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60"/>
          <a:stretch/>
        </p:blipFill>
        <p:spPr bwMode="auto">
          <a:xfrm>
            <a:off x="584675" y="1782035"/>
            <a:ext cx="4716682" cy="411479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0380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38897" y="436993"/>
            <a:ext cx="6516360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590496" y="534009"/>
            <a:ext cx="6516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A carreira em tecnologia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B790E5-2B4E-C8BC-5AA3-171287ECB95C}"/>
              </a:ext>
            </a:extLst>
          </p:cNvPr>
          <p:cNvSpPr txBox="1"/>
          <p:nvPr/>
        </p:nvSpPr>
        <p:spPr>
          <a:xfrm>
            <a:off x="254831" y="1811367"/>
            <a:ext cx="651636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Tech é um mercado em constante renovação e com um desenvolvimento muito rápido! Para trabalhar nesse meio precisa estar sempre se renovando.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É preciso ter cuidado em seguir a demanda de projetos conforme vão surgindo, sem pensar muito no desenho da carreira, se o que está fazendo hoje fará sentido para o amanhã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Não vai faltar oportunidade, então é preciso pensar em que mercado quer estar e se direcionar.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As empresas no exterior buscam profissionais de tecnologia constantemente, então mantenha seu inglês e outros idiomas na ponta da língua.</a:t>
            </a:r>
          </a:p>
          <a:p>
            <a:pPr marL="342900" indent="-342900">
              <a:buFontTx/>
              <a:buChar char="-"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9D9C0A97-6800-1BD0-2652-6CD49EAB7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24" b="98532" l="9906" r="89741">
                        <a14:foregroundMark x1="65802" y1="77778" x2="64741" y2="90776"/>
                        <a14:foregroundMark x1="81604" y1="49686" x2="81014" y2="57023"/>
                        <a14:foregroundMark x1="58726" y1="98323" x2="65448" y2="98742"/>
                        <a14:foregroundMark x1="65448" y1="98742" x2="66038" y2="98532"/>
                        <a14:foregroundMark x1="71698" y1="98323" x2="71698" y2="98323"/>
                        <a14:foregroundMark x1="73821" y1="92872" x2="73821" y2="92872"/>
                        <a14:foregroundMark x1="73467" y1="94130" x2="73467" y2="94130"/>
                        <a14:foregroundMark x1="51415" y1="97065" x2="51415" y2="97065"/>
                        <a14:foregroundMark x1="51179" y1="97904" x2="53184" y2="95597"/>
                        <a14:foregroundMark x1="78538" y1="9224" x2="78538" y2="9224"/>
                        <a14:backgroundMark x1="36557" y1="60587" x2="36557" y2="60587"/>
                        <a14:backgroundMark x1="45401" y1="20545" x2="22759" y2="78407"/>
                        <a14:backgroundMark x1="41863" y1="68134" x2="32193" y2="83438"/>
                        <a14:backgroundMark x1="47170" y1="99161" x2="50472" y2="89518"/>
                        <a14:backgroundMark x1="50118" y1="84486" x2="50118" y2="84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8960" y="1937300"/>
            <a:ext cx="8834150" cy="4969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4159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41A9EAC-ED8F-02DD-2A43-95D61FFE3B3B}"/>
              </a:ext>
            </a:extLst>
          </p:cNvPr>
          <p:cNvSpPr/>
          <p:nvPr/>
        </p:nvSpPr>
        <p:spPr>
          <a:xfrm>
            <a:off x="-71073" y="-16591"/>
            <a:ext cx="12274543" cy="6903171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43B12B0-717A-0BAE-D54E-9BEF5863FFD8}"/>
              </a:ext>
            </a:extLst>
          </p:cNvPr>
          <p:cNvSpPr/>
          <p:nvPr/>
        </p:nvSpPr>
        <p:spPr>
          <a:xfrm>
            <a:off x="3472405" y="4271060"/>
            <a:ext cx="2222339" cy="2415998"/>
          </a:xfrm>
          <a:prstGeom prst="roundRect">
            <a:avLst/>
          </a:prstGeom>
          <a:solidFill>
            <a:srgbClr val="FFFFFF"/>
          </a:solidFill>
          <a:ln w="57150">
            <a:solidFill>
              <a:srgbClr val="007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A7E0E57-9D50-1073-AA20-9B1AB446972E}"/>
              </a:ext>
            </a:extLst>
          </p:cNvPr>
          <p:cNvSpPr/>
          <p:nvPr/>
        </p:nvSpPr>
        <p:spPr>
          <a:xfrm>
            <a:off x="0" y="483292"/>
            <a:ext cx="5279399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0896E8-0F83-4074-A102-17D7859972EA}"/>
              </a:ext>
            </a:extLst>
          </p:cNvPr>
          <p:cNvSpPr txBox="1"/>
          <p:nvPr/>
        </p:nvSpPr>
        <p:spPr>
          <a:xfrm>
            <a:off x="370577" y="584851"/>
            <a:ext cx="5065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Um pouco sobre mim</a:t>
            </a:r>
          </a:p>
        </p:txBody>
      </p:sp>
      <p:grpSp>
        <p:nvGrpSpPr>
          <p:cNvPr id="47" name="Agrupar 17">
            <a:extLst>
              <a:ext uri="{FF2B5EF4-FFF2-40B4-BE49-F238E27FC236}">
                <a16:creationId xmlns:a16="http://schemas.microsoft.com/office/drawing/2014/main" id="{B82865BB-CF96-0E4F-9413-B0AA93855D21}"/>
              </a:ext>
            </a:extLst>
          </p:cNvPr>
          <p:cNvGrpSpPr/>
          <p:nvPr/>
        </p:nvGrpSpPr>
        <p:grpSpPr>
          <a:xfrm>
            <a:off x="0" y="6812830"/>
            <a:ext cx="12203471" cy="57161"/>
            <a:chOff x="0" y="6739888"/>
            <a:chExt cx="12203471" cy="130106"/>
          </a:xfrm>
        </p:grpSpPr>
        <p:pic>
          <p:nvPicPr>
            <p:cNvPr id="48" name="Imagem 18">
              <a:extLst>
                <a:ext uri="{FF2B5EF4-FFF2-40B4-BE49-F238E27FC236}">
                  <a16:creationId xmlns:a16="http://schemas.microsoft.com/office/drawing/2014/main" id="{A2A92BF3-A706-8041-85E4-F75057FF4A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1"/>
            <a:stretch/>
          </p:blipFill>
          <p:spPr>
            <a:xfrm>
              <a:off x="0" y="6739889"/>
              <a:ext cx="10160000" cy="130105"/>
            </a:xfrm>
            <a:prstGeom prst="rect">
              <a:avLst/>
            </a:prstGeom>
          </p:spPr>
        </p:pic>
        <p:sp>
          <p:nvSpPr>
            <p:cNvPr id="49" name="Retângulo 19">
              <a:extLst>
                <a:ext uri="{FF2B5EF4-FFF2-40B4-BE49-F238E27FC236}">
                  <a16:creationId xmlns:a16="http://schemas.microsoft.com/office/drawing/2014/main" id="{9ECC3A15-7DB0-DF4C-AFAD-8B5AAC7E06B7}"/>
                </a:ext>
              </a:extLst>
            </p:cNvPr>
            <p:cNvSpPr/>
            <p:nvPr/>
          </p:nvSpPr>
          <p:spPr>
            <a:xfrm>
              <a:off x="10148529" y="6739888"/>
              <a:ext cx="2054942" cy="13010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41" name="Retângulo 3">
            <a:extLst>
              <a:ext uri="{FF2B5EF4-FFF2-40B4-BE49-F238E27FC236}">
                <a16:creationId xmlns:a16="http://schemas.microsoft.com/office/drawing/2014/main" id="{63D78650-D7F1-4F56-8903-225170084895}"/>
              </a:ext>
            </a:extLst>
          </p:cNvPr>
          <p:cNvSpPr/>
          <p:nvPr/>
        </p:nvSpPr>
        <p:spPr>
          <a:xfrm>
            <a:off x="218022" y="1626383"/>
            <a:ext cx="6475009" cy="464056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200000"/>
              </a:lnSpc>
              <a:buFontTx/>
              <a:buChar char="-"/>
            </a:pPr>
            <a:r>
              <a:rPr lang="pt-BR" sz="20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Eduardo Hilpert, </a:t>
            </a:r>
            <a:r>
              <a:rPr lang="pt-BR" sz="16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mais conhecido como Dudu ou </a:t>
            </a:r>
            <a:r>
              <a:rPr lang="pt-BR" sz="1600" dirty="0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Dug</a:t>
            </a:r>
            <a:r>
              <a:rPr lang="pt-BR" sz="16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, sou um profissional apaixonado por tecnologia e por todas as comunidades de </a:t>
            </a:r>
            <a:r>
              <a:rPr lang="pt-BR" sz="1600" dirty="0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prof</a:t>
            </a:r>
            <a:r>
              <a:rPr lang="pt-BR" sz="16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 tech. Sou </a:t>
            </a:r>
            <a:r>
              <a:rPr lang="pt-BR" sz="1600" dirty="0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pc</a:t>
            </a:r>
            <a:r>
              <a:rPr lang="pt-BR" sz="16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 gamer, </a:t>
            </a:r>
            <a:r>
              <a:rPr lang="pt-BR" sz="1600" dirty="0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dev</a:t>
            </a:r>
            <a:r>
              <a:rPr lang="pt-BR" sz="16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jr</a:t>
            </a:r>
            <a:r>
              <a:rPr lang="pt-BR" sz="16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 e fotografo.</a:t>
            </a:r>
          </a:p>
          <a:p>
            <a:pPr marL="342900" indent="-342900">
              <a:lnSpc>
                <a:spcPct val="200000"/>
              </a:lnSpc>
              <a:buFontTx/>
              <a:buChar char="-"/>
            </a:pPr>
            <a:r>
              <a:rPr lang="pt-BR" sz="20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Gerente de Comunidades pela Michael Page</a:t>
            </a:r>
          </a:p>
          <a:p>
            <a:pPr marL="342900" indent="-342900">
              <a:lnSpc>
                <a:spcPct val="200000"/>
              </a:lnSpc>
              <a:buFontTx/>
              <a:buChar char="-"/>
            </a:pPr>
            <a:r>
              <a:rPr lang="pt-BR" sz="20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Autodescrição</a:t>
            </a:r>
          </a:p>
          <a:p>
            <a:pPr marL="342900" indent="-342900">
              <a:lnSpc>
                <a:spcPct val="200000"/>
              </a:lnSpc>
              <a:buFontTx/>
              <a:buChar char="-"/>
            </a:pPr>
            <a:r>
              <a:rPr lang="pt-BR" sz="2000" dirty="0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Linkedin</a:t>
            </a:r>
            <a:r>
              <a:rPr lang="pt-BR" sz="20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: </a:t>
            </a:r>
            <a:endParaRPr lang="pt-BR" sz="20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pt-BR" sz="2000" dirty="0">
              <a:solidFill>
                <a:srgbClr val="002C53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br>
              <a:rPr lang="pt-BR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pt-BR" sz="1200" dirty="0">
              <a:solidFill>
                <a:srgbClr val="002C53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40F069-4310-C15C-C2D6-4CBAF88AC976}"/>
              </a:ext>
            </a:extLst>
          </p:cNvPr>
          <p:cNvSpPr txBox="1"/>
          <p:nvPr/>
        </p:nvSpPr>
        <p:spPr>
          <a:xfrm>
            <a:off x="3556794" y="6059627"/>
            <a:ext cx="19612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rgbClr val="072F5F"/>
                </a:solidFill>
              </a:rPr>
              <a:t>https://www.linkedin.com/in/dug-hilpert/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4C8CB02-0B7D-9BEC-7228-5E381FBB6189}"/>
              </a:ext>
            </a:extLst>
          </p:cNvPr>
          <p:cNvSpPr/>
          <p:nvPr/>
        </p:nvSpPr>
        <p:spPr>
          <a:xfrm>
            <a:off x="5097780" y="3968334"/>
            <a:ext cx="371475" cy="38565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74" name="Picture 2" descr="Linkedin - ícones de mídia social grátis">
            <a:extLst>
              <a:ext uri="{FF2B5EF4-FFF2-40B4-BE49-F238E27FC236}">
                <a16:creationId xmlns:a16="http://schemas.microsoft.com/office/drawing/2014/main" id="{15E16A17-859B-5745-38E6-DF72E95FA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373" y="3960604"/>
            <a:ext cx="414808" cy="41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person with a beard and glasses&#10;&#10;Description automatically generated with medium confidence">
            <a:extLst>
              <a:ext uri="{FF2B5EF4-FFF2-40B4-BE49-F238E27FC236}">
                <a16:creationId xmlns:a16="http://schemas.microsoft.com/office/drawing/2014/main" id="{2CF971AE-26FD-6BF6-AE45-5E9D7F8AF9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831" y="1026383"/>
            <a:ext cx="4743473" cy="4743473"/>
          </a:xfrm>
          <a:prstGeom prst="rect">
            <a:avLst/>
          </a:prstGeom>
        </p:spPr>
      </p:pic>
      <p:pic>
        <p:nvPicPr>
          <p:cNvPr id="12" name="Picture 11" descr="Qr code&#10;&#10;Description automatically generated">
            <a:extLst>
              <a:ext uri="{FF2B5EF4-FFF2-40B4-BE49-F238E27FC236}">
                <a16:creationId xmlns:a16="http://schemas.microsoft.com/office/drawing/2014/main" id="{75E2851F-500E-0F3B-5203-54036D2E4E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594" y="4442817"/>
            <a:ext cx="1623646" cy="162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9550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4D167830-49AB-D053-D9A5-A2BB3C20DB0F}"/>
              </a:ext>
            </a:extLst>
          </p:cNvPr>
          <p:cNvSpPr/>
          <p:nvPr/>
        </p:nvSpPr>
        <p:spPr>
          <a:xfrm flipH="1">
            <a:off x="414205" y="224143"/>
            <a:ext cx="5231942" cy="2430688"/>
          </a:xfrm>
          <a:prstGeom prst="cloudCallout">
            <a:avLst>
              <a:gd name="adj1" fmla="val -49372"/>
              <a:gd name="adj2" fmla="val 76786"/>
            </a:avLst>
          </a:prstGeom>
          <a:solidFill>
            <a:srgbClr val="072F5F"/>
          </a:solidFill>
          <a:ln w="5715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6525C5-B327-0C1D-9F4E-CB034BA7B931}"/>
              </a:ext>
            </a:extLst>
          </p:cNvPr>
          <p:cNvSpPr txBox="1"/>
          <p:nvPr/>
        </p:nvSpPr>
        <p:spPr>
          <a:xfrm>
            <a:off x="1510233" y="906724"/>
            <a:ext cx="6516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Pense sobre isso...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C98B2AB-BC75-3C77-B510-EB68F5A5467E}"/>
              </a:ext>
            </a:extLst>
          </p:cNvPr>
          <p:cNvGrpSpPr/>
          <p:nvPr/>
        </p:nvGrpSpPr>
        <p:grpSpPr>
          <a:xfrm>
            <a:off x="6554654" y="426870"/>
            <a:ext cx="5455328" cy="646332"/>
            <a:chOff x="6544189" y="141209"/>
            <a:chExt cx="5455328" cy="646332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B596CD9A-8FD6-5A21-EB75-4E653FB6DE84}"/>
                </a:ext>
              </a:extLst>
            </p:cNvPr>
            <p:cNvSpPr/>
            <p:nvPr/>
          </p:nvSpPr>
          <p:spPr>
            <a:xfrm>
              <a:off x="6544189" y="141209"/>
              <a:ext cx="5455328" cy="646332"/>
            </a:xfrm>
            <a:prstGeom prst="roundRect">
              <a:avLst/>
            </a:prstGeom>
            <a:solidFill>
              <a:srgbClr val="072F5F"/>
            </a:solidFill>
            <a:ln w="38100">
              <a:solidFill>
                <a:srgbClr val="B2FD0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4ECE2FB-3A72-D10E-C9F7-C7D931BA52E6}"/>
                </a:ext>
              </a:extLst>
            </p:cNvPr>
            <p:cNvSpPr txBox="1"/>
            <p:nvPr/>
          </p:nvSpPr>
          <p:spPr>
            <a:xfrm>
              <a:off x="6649989" y="306558"/>
              <a:ext cx="526465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+mj-lt"/>
                <a:buAutoNum type="arabicPeriod"/>
              </a:pPr>
              <a:r>
                <a:rPr lang="pt-BR" sz="1800" dirty="0">
                  <a:solidFill>
                    <a:schemeClr val="bg1"/>
                  </a:solidFill>
                </a:rPr>
                <a:t>Tecnologia permite trabalhar de onde estiver.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21B24FC-29DE-D5A3-E289-CA2EBEAF30E2}"/>
              </a:ext>
            </a:extLst>
          </p:cNvPr>
          <p:cNvGrpSpPr/>
          <p:nvPr/>
        </p:nvGrpSpPr>
        <p:grpSpPr>
          <a:xfrm>
            <a:off x="6544189" y="1362700"/>
            <a:ext cx="5455328" cy="1006004"/>
            <a:chOff x="6544189" y="952890"/>
            <a:chExt cx="5455328" cy="1006004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92ADC8F5-E49F-39A8-FE23-605054102E51}"/>
                </a:ext>
              </a:extLst>
            </p:cNvPr>
            <p:cNvSpPr/>
            <p:nvPr/>
          </p:nvSpPr>
          <p:spPr>
            <a:xfrm>
              <a:off x="6544189" y="952890"/>
              <a:ext cx="5455328" cy="1006004"/>
            </a:xfrm>
            <a:prstGeom prst="roundRect">
              <a:avLst/>
            </a:prstGeom>
            <a:solidFill>
              <a:srgbClr val="072F5F"/>
            </a:solidFill>
            <a:ln w="38100">
              <a:solidFill>
                <a:srgbClr val="B2FD0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98204AB-DFEA-CAD7-F813-15402D9F6C40}"/>
                </a:ext>
              </a:extLst>
            </p:cNvPr>
            <p:cNvSpPr txBox="1"/>
            <p:nvPr/>
          </p:nvSpPr>
          <p:spPr>
            <a:xfrm>
              <a:off x="6639524" y="1035563"/>
              <a:ext cx="5264658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+mj-lt"/>
                <a:buAutoNum type="arabicPeriod" startAt="2"/>
              </a:pPr>
              <a:r>
                <a:rPr lang="pt-BR" sz="1800" dirty="0">
                  <a:solidFill>
                    <a:schemeClr val="bg1"/>
                  </a:solidFill>
                </a:rPr>
                <a:t>Ter ideia do que gosta e para onde quer ir faz com que se tenha uma carreira melhor desenhada.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32E0E69-F31B-3C30-7F33-EF4A6C99EE75}"/>
              </a:ext>
            </a:extLst>
          </p:cNvPr>
          <p:cNvGrpSpPr/>
          <p:nvPr/>
        </p:nvGrpSpPr>
        <p:grpSpPr>
          <a:xfrm>
            <a:off x="6554654" y="2658202"/>
            <a:ext cx="5455328" cy="729004"/>
            <a:chOff x="6554654" y="2140519"/>
            <a:chExt cx="5455328" cy="729004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7E836967-DCC6-38A5-E10E-646F43633694}"/>
                </a:ext>
              </a:extLst>
            </p:cNvPr>
            <p:cNvSpPr/>
            <p:nvPr/>
          </p:nvSpPr>
          <p:spPr>
            <a:xfrm>
              <a:off x="6554654" y="2140519"/>
              <a:ext cx="5455328" cy="729004"/>
            </a:xfrm>
            <a:prstGeom prst="roundRect">
              <a:avLst/>
            </a:prstGeom>
            <a:solidFill>
              <a:srgbClr val="072F5F"/>
            </a:solidFill>
            <a:ln w="38100">
              <a:solidFill>
                <a:srgbClr val="B2FD0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FC28B0C-A22B-EA8E-8648-CD51628E7A0C}"/>
                </a:ext>
              </a:extLst>
            </p:cNvPr>
            <p:cNvSpPr txBox="1"/>
            <p:nvPr/>
          </p:nvSpPr>
          <p:spPr>
            <a:xfrm>
              <a:off x="6649989" y="2223192"/>
              <a:ext cx="526465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+mj-lt"/>
                <a:buAutoNum type="arabicPeriod" startAt="3"/>
              </a:pPr>
              <a:r>
                <a:rPr lang="pt-BR" sz="1800" dirty="0">
                  <a:solidFill>
                    <a:schemeClr val="bg1"/>
                  </a:solidFill>
                </a:rPr>
                <a:t>Evite se deixar levar e trabalhe em cima dos seus objetivos.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5F5A8D2-53C0-60BB-9F18-D3FD45730A6C}"/>
              </a:ext>
            </a:extLst>
          </p:cNvPr>
          <p:cNvGrpSpPr/>
          <p:nvPr/>
        </p:nvGrpSpPr>
        <p:grpSpPr>
          <a:xfrm>
            <a:off x="6554654" y="3676704"/>
            <a:ext cx="5455328" cy="1046399"/>
            <a:chOff x="6554654" y="3053012"/>
            <a:chExt cx="5455328" cy="1046399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1F6B3FDD-C75C-CB95-DA24-41D5FF3790C6}"/>
                </a:ext>
              </a:extLst>
            </p:cNvPr>
            <p:cNvSpPr/>
            <p:nvPr/>
          </p:nvSpPr>
          <p:spPr>
            <a:xfrm>
              <a:off x="6554654" y="3053012"/>
              <a:ext cx="5455328" cy="1046399"/>
            </a:xfrm>
            <a:prstGeom prst="roundRect">
              <a:avLst/>
            </a:prstGeom>
            <a:solidFill>
              <a:srgbClr val="072F5F"/>
            </a:solidFill>
            <a:ln w="38100">
              <a:solidFill>
                <a:srgbClr val="B2FD0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C728E9A-882C-4152-2FB9-FCC050ECD48F}"/>
                </a:ext>
              </a:extLst>
            </p:cNvPr>
            <p:cNvSpPr txBox="1"/>
            <p:nvPr/>
          </p:nvSpPr>
          <p:spPr>
            <a:xfrm>
              <a:off x="6649989" y="3135686"/>
              <a:ext cx="5264658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+mj-lt"/>
                <a:buAutoNum type="arabicPeriod" startAt="4"/>
              </a:pPr>
              <a:r>
                <a:rPr lang="pt-BR" sz="1800" dirty="0">
                  <a:solidFill>
                    <a:schemeClr val="bg1"/>
                  </a:solidFill>
                </a:rPr>
                <a:t>Mudar de tecnologia exige muito estudo e dedicação. Por isso, invista naquilo que faz sentido para você e aprofunde-se.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8884C0C-FF38-B104-7D74-251A29F7AB5B}"/>
              </a:ext>
            </a:extLst>
          </p:cNvPr>
          <p:cNvGrpSpPr/>
          <p:nvPr/>
        </p:nvGrpSpPr>
        <p:grpSpPr>
          <a:xfrm>
            <a:off x="6554654" y="5012600"/>
            <a:ext cx="5455328" cy="1365546"/>
            <a:chOff x="6554654" y="4795932"/>
            <a:chExt cx="5455328" cy="1365546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CEBE5CDF-9A6C-9413-CB91-FE7F2BA2404F}"/>
                </a:ext>
              </a:extLst>
            </p:cNvPr>
            <p:cNvSpPr/>
            <p:nvPr/>
          </p:nvSpPr>
          <p:spPr>
            <a:xfrm>
              <a:off x="6554654" y="4795932"/>
              <a:ext cx="5455328" cy="1365546"/>
            </a:xfrm>
            <a:prstGeom prst="roundRect">
              <a:avLst/>
            </a:prstGeom>
            <a:solidFill>
              <a:srgbClr val="072F5F"/>
            </a:solidFill>
            <a:ln w="38100">
              <a:solidFill>
                <a:srgbClr val="B2FD0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4989841-9691-3C87-D6ED-1712F5F1AF21}"/>
                </a:ext>
              </a:extLst>
            </p:cNvPr>
            <p:cNvSpPr txBox="1"/>
            <p:nvPr/>
          </p:nvSpPr>
          <p:spPr>
            <a:xfrm>
              <a:off x="6649989" y="4878606"/>
              <a:ext cx="5264658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+mj-lt"/>
                <a:buAutoNum type="arabicPeriod" startAt="5"/>
              </a:pPr>
              <a:r>
                <a:rPr lang="pt-BR" sz="1800" dirty="0">
                  <a:solidFill>
                    <a:schemeClr val="bg1"/>
                  </a:solidFill>
                </a:rPr>
                <a:t>Tecnologia é uma das áreas que a Carreira em Y funcionam muito bem. Você pode crescer na carreira indo para funções de gestão de pessoas ou como especialista sem equipe.</a:t>
              </a:r>
            </a:p>
          </p:txBody>
        </p:sp>
      </p:grpSp>
      <p:pic>
        <p:nvPicPr>
          <p:cNvPr id="29" name="Imagem 2">
            <a:extLst>
              <a:ext uri="{FF2B5EF4-FFF2-40B4-BE49-F238E27FC236}">
                <a16:creationId xmlns:a16="http://schemas.microsoft.com/office/drawing/2014/main" id="{894C5536-280D-AF9B-C77A-4F2C2D1442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1" t="-195" r="23413" b="195"/>
          <a:stretch/>
        </p:blipFill>
        <p:spPr>
          <a:xfrm flipH="1">
            <a:off x="-520859" y="2814432"/>
            <a:ext cx="5127584" cy="4730224"/>
          </a:xfrm>
          <a:prstGeom prst="ellipse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2303B5A-37FD-3274-84D9-292FD1F9B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42225" y="2745871"/>
            <a:ext cx="5127584" cy="512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8760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38897" y="436993"/>
            <a:ext cx="6516360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590496" y="534009"/>
            <a:ext cx="6516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O Poder das Comunidades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B790E5-2B4E-C8BC-5AA3-171287ECB95C}"/>
              </a:ext>
            </a:extLst>
          </p:cNvPr>
          <p:cNvSpPr txBox="1"/>
          <p:nvPr/>
        </p:nvSpPr>
        <p:spPr>
          <a:xfrm>
            <a:off x="254831" y="1811367"/>
            <a:ext cx="61053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Em um mercado em que </a:t>
            </a:r>
            <a:r>
              <a:rPr lang="pt-BR" sz="2000" b="1" dirty="0">
                <a:solidFill>
                  <a:schemeClr val="bg1"/>
                </a:solidFill>
              </a:rPr>
              <a:t>não se formam profissionais na mesma velocidade que surgem posições de trabalho</a:t>
            </a:r>
            <a:r>
              <a:rPr lang="pt-BR" sz="2000" dirty="0">
                <a:solidFill>
                  <a:schemeClr val="bg1"/>
                </a:solidFill>
              </a:rPr>
              <a:t>, comunidades de tecnologia fazem a diferença por atuarem como curadores de </a:t>
            </a:r>
            <a:r>
              <a:rPr lang="pt-BR" sz="2000" b="1" dirty="0">
                <a:solidFill>
                  <a:schemeClr val="bg1"/>
                </a:solidFill>
              </a:rPr>
              <a:t>conhecimentos que são transmitidos</a:t>
            </a:r>
            <a:r>
              <a:rPr lang="pt-BR" sz="2000" dirty="0">
                <a:solidFill>
                  <a:schemeClr val="bg1"/>
                </a:solidFill>
              </a:rPr>
              <a:t> em:</a:t>
            </a:r>
          </a:p>
          <a:p>
            <a:endParaRPr lang="pt-BR" sz="2000" dirty="0">
              <a:solidFill>
                <a:schemeClr val="bg1"/>
              </a:solidFill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</a:rPr>
              <a:t>Palestras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</a:rPr>
              <a:t>Cursos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</a:rPr>
              <a:t>Eventos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</a:rPr>
              <a:t>Workshops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 err="1">
                <a:solidFill>
                  <a:schemeClr val="bg1"/>
                </a:solidFill>
              </a:rPr>
              <a:t>Hackathons</a:t>
            </a:r>
            <a:endParaRPr lang="pt-BR" sz="2000" dirty="0">
              <a:solidFill>
                <a:schemeClr val="bg1"/>
              </a:solidFill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</a:rPr>
              <a:t>Treinamentos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</a:rPr>
              <a:t>Outros encontros presenciais e online.</a:t>
            </a:r>
          </a:p>
          <a:p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9220" name="Picture 4" descr="Orlando Tech Community | Orlando Economic Partnership">
            <a:extLst>
              <a:ext uri="{FF2B5EF4-FFF2-40B4-BE49-F238E27FC236}">
                <a16:creationId xmlns:a16="http://schemas.microsoft.com/office/drawing/2014/main" id="{FC0430D2-85D0-DD48-5C29-CDFA9483E8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8" t="5409" r="14691" b="3257"/>
          <a:stretch/>
        </p:blipFill>
        <p:spPr bwMode="auto">
          <a:xfrm>
            <a:off x="6539048" y="1487678"/>
            <a:ext cx="5474064" cy="4466082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4733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38897" y="436993"/>
            <a:ext cx="6516360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590496" y="534009"/>
            <a:ext cx="6516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Participe de Comunidades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B790E5-2B4E-C8BC-5AA3-171287ECB95C}"/>
              </a:ext>
            </a:extLst>
          </p:cNvPr>
          <p:cNvSpPr txBox="1"/>
          <p:nvPr/>
        </p:nvSpPr>
        <p:spPr>
          <a:xfrm>
            <a:off x="344412" y="1811367"/>
            <a:ext cx="6105329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Compreenda o propósito da comunidade e se identifique com ele! Afinal é isso que te torna um membro dela.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dirty="0">
                <a:solidFill>
                  <a:schemeClr val="bg1"/>
                </a:solidFill>
              </a:rPr>
              <a:t>Procure em canais como: </a:t>
            </a:r>
            <a:r>
              <a:rPr lang="pt-BR" sz="2400" dirty="0" err="1">
                <a:solidFill>
                  <a:schemeClr val="bg1"/>
                </a:solidFill>
              </a:rPr>
              <a:t>Meetup</a:t>
            </a:r>
            <a:r>
              <a:rPr lang="pt-BR" sz="2400" dirty="0">
                <a:solidFill>
                  <a:schemeClr val="bg1"/>
                </a:solidFill>
              </a:rPr>
              <a:t>, </a:t>
            </a:r>
            <a:r>
              <a:rPr lang="pt-BR" sz="2400" dirty="0" err="1">
                <a:solidFill>
                  <a:schemeClr val="bg1"/>
                </a:solidFill>
              </a:rPr>
              <a:t>Linkedin</a:t>
            </a:r>
            <a:r>
              <a:rPr lang="pt-BR" sz="2400" dirty="0">
                <a:solidFill>
                  <a:schemeClr val="bg1"/>
                </a:solidFill>
              </a:rPr>
              <a:t>, Slack, </a:t>
            </a:r>
            <a:r>
              <a:rPr lang="pt-BR" sz="2400" dirty="0" err="1">
                <a:solidFill>
                  <a:schemeClr val="bg1"/>
                </a:solidFill>
              </a:rPr>
              <a:t>Discord</a:t>
            </a:r>
            <a:r>
              <a:rPr lang="pt-BR" sz="2400" dirty="0">
                <a:solidFill>
                  <a:schemeClr val="bg1"/>
                </a:solidFill>
              </a:rPr>
              <a:t>, </a:t>
            </a:r>
            <a:r>
              <a:rPr lang="pt-BR" sz="2400" dirty="0" err="1">
                <a:solidFill>
                  <a:schemeClr val="bg1"/>
                </a:solidFill>
              </a:rPr>
              <a:t>Telegram</a:t>
            </a:r>
            <a:r>
              <a:rPr lang="pt-BR" sz="2400" dirty="0">
                <a:solidFill>
                  <a:schemeClr val="bg1"/>
                </a:solidFill>
              </a:rPr>
              <a:t>, Facebook uma comunidade!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dirty="0">
                <a:solidFill>
                  <a:schemeClr val="bg1"/>
                </a:solidFill>
              </a:rPr>
              <a:t>Mas podemos te ajudar a começar com isso, confira a lista de comunidades que separamos para vocês:</a:t>
            </a:r>
          </a:p>
          <a:p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1B0D86-9323-FA41-5032-4B0DC5808BB7}"/>
              </a:ext>
            </a:extLst>
          </p:cNvPr>
          <p:cNvSpPr txBox="1"/>
          <p:nvPr/>
        </p:nvSpPr>
        <p:spPr>
          <a:xfrm>
            <a:off x="7173380" y="179777"/>
            <a:ext cx="4294980" cy="6498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 rtl="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u="none" strike="noStrike" kern="0" spc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DevelopersBR</a:t>
            </a:r>
          </a:p>
          <a:p>
            <a:pPr marL="342900" lvl="0" indent="-342900" algn="just" rtl="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kern="0" dirty="0">
                <a:solidFill>
                  <a:schemeClr val="bg1"/>
                </a:solidFill>
                <a:latin typeface="Arial" panose="020B0604020202020204" pitchFamily="34" charset="0"/>
                <a:ea typeface="Arial Unicode MS"/>
                <a:cs typeface="Arial Unicode MS"/>
              </a:rPr>
              <a:t>.Net São Paulo</a:t>
            </a:r>
            <a:endParaRPr lang="pt-BR" sz="2400" u="none" strike="noStrike" kern="0" spc="0" dirty="0">
              <a:ln>
                <a:noFill/>
              </a:ln>
              <a:solidFill>
                <a:schemeClr val="bg1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u="none" strike="noStrike" kern="0" spc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Github Front-end Brasil</a:t>
            </a:r>
            <a:endParaRPr lang="pt-BR" sz="2400" u="none" strike="noStrike" kern="0" spc="0" dirty="0">
              <a:ln>
                <a:noFill/>
              </a:ln>
              <a:solidFill>
                <a:schemeClr val="bg1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u="none" strike="noStrike" kern="0" spc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Stack over flow</a:t>
            </a:r>
            <a:endParaRPr lang="pt-BR" sz="2400" u="none" strike="noStrike" kern="0" spc="0" dirty="0">
              <a:ln>
                <a:noFill/>
              </a:ln>
              <a:solidFill>
                <a:schemeClr val="bg1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u="none" strike="noStrike" kern="0" spc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Coderwall</a:t>
            </a:r>
            <a:endParaRPr lang="pt-BR" sz="2400" u="none" strike="noStrike" kern="0" spc="0" dirty="0">
              <a:ln>
                <a:noFill/>
              </a:ln>
              <a:solidFill>
                <a:schemeClr val="bg1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u="none" strike="noStrike" kern="0" spc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WoMakers Code</a:t>
            </a:r>
            <a:endParaRPr lang="pt-BR" sz="2400" u="none" strike="noStrike" kern="0" spc="0" dirty="0">
              <a:ln>
                <a:noFill/>
              </a:ln>
              <a:solidFill>
                <a:schemeClr val="bg1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u="none" strike="noStrike" kern="0" spc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S</a:t>
            </a:r>
            <a:r>
              <a:rPr lang="pt-BR" sz="2400" u="none" strike="noStrike" kern="0" spc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ouJava</a:t>
            </a:r>
            <a:endParaRPr lang="pt-BR" sz="2400" u="none" strike="noStrike" kern="0" spc="0" dirty="0">
              <a:ln>
                <a:noFill/>
              </a:ln>
              <a:solidFill>
                <a:schemeClr val="bg1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u="none" strike="noStrike" kern="0" spc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Programaria</a:t>
            </a:r>
            <a:endParaRPr lang="pt-BR" sz="2400" u="none" strike="noStrike" kern="0" spc="0" dirty="0">
              <a:ln>
                <a:noFill/>
              </a:ln>
              <a:solidFill>
                <a:schemeClr val="bg1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u="none" strike="noStrike" kern="0" spc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Women in Tech</a:t>
            </a:r>
            <a:endParaRPr lang="pt-BR" sz="2400" u="none" strike="noStrike" kern="0" spc="0" dirty="0">
              <a:ln>
                <a:noFill/>
              </a:ln>
              <a:solidFill>
                <a:schemeClr val="bg1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u="none" strike="noStrike" kern="0" spc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Code like a girl</a:t>
            </a:r>
            <a:endParaRPr lang="pt-BR" sz="2400" u="none" strike="noStrike" kern="0" spc="0" dirty="0">
              <a:ln>
                <a:noFill/>
              </a:ln>
              <a:solidFill>
                <a:schemeClr val="bg1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u="none" strike="noStrike" kern="0" spc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Elas Programam</a:t>
            </a:r>
            <a:endParaRPr lang="pt-BR" sz="2400" u="none" strike="noStrike" kern="0" spc="0" dirty="0">
              <a:ln>
                <a:noFill/>
              </a:ln>
              <a:solidFill>
                <a:schemeClr val="bg1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algn="just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400" u="none" strike="noStrike" kern="0" spc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rial Unicode MS"/>
                <a:cs typeface="Arial Unicode MS"/>
              </a:rPr>
              <a:t>Devs Java Girl</a:t>
            </a:r>
            <a:endParaRPr lang="pt-BR" sz="2400" u="none" strike="noStrike" kern="0" spc="0" dirty="0">
              <a:ln>
                <a:noFill/>
              </a:ln>
              <a:solidFill>
                <a:schemeClr val="bg1"/>
              </a:solidFill>
              <a:effectLst/>
              <a:latin typeface="Helvetica Neue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9176260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950FCB5-33BF-34E2-64EA-4061B442AEA9}"/>
              </a:ext>
            </a:extLst>
          </p:cNvPr>
          <p:cNvSpPr/>
          <p:nvPr/>
        </p:nvSpPr>
        <p:spPr>
          <a:xfrm>
            <a:off x="-71073" y="-16591"/>
            <a:ext cx="12274543" cy="6903171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pic>
        <p:nvPicPr>
          <p:cNvPr id="2" name="Imagen 3">
            <a:extLst>
              <a:ext uri="{FF2B5EF4-FFF2-40B4-BE49-F238E27FC236}">
                <a16:creationId xmlns:a16="http://schemas.microsoft.com/office/drawing/2014/main" id="{F1E08B99-0C2C-0F34-4EF3-DE54ED22A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30" y="267355"/>
            <a:ext cx="1870818" cy="524934"/>
          </a:xfrm>
          <a:prstGeom prst="rect">
            <a:avLst/>
          </a:prstGeom>
        </p:spPr>
      </p:pic>
      <p:sp>
        <p:nvSpPr>
          <p:cNvPr id="8" name="CuadroTexto 1">
            <a:extLst>
              <a:ext uri="{FF2B5EF4-FFF2-40B4-BE49-F238E27FC236}">
                <a16:creationId xmlns:a16="http://schemas.microsoft.com/office/drawing/2014/main" id="{7A707EE2-26B4-E745-A455-87ADF126F819}"/>
              </a:ext>
            </a:extLst>
          </p:cNvPr>
          <p:cNvSpPr txBox="1"/>
          <p:nvPr/>
        </p:nvSpPr>
        <p:spPr>
          <a:xfrm>
            <a:off x="5957105" y="1211185"/>
            <a:ext cx="610747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 </a:t>
            </a:r>
            <a:r>
              <a:rPr lang="es-AR" sz="5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AR" sz="5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b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5400" b="1" dirty="0">
                <a:solidFill>
                  <a:srgbClr val="B2FD0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Obrigado a todos(as) vocês! </a:t>
            </a:r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</p:txBody>
      </p:sp>
      <p:pic>
        <p:nvPicPr>
          <p:cNvPr id="10242" name="Picture 2" descr="Ty Thank You GIF">
            <a:extLst>
              <a:ext uri="{FF2B5EF4-FFF2-40B4-BE49-F238E27FC236}">
                <a16:creationId xmlns:a16="http://schemas.microsoft.com/office/drawing/2014/main" id="{7D51D0EB-D575-C6ED-47B3-C9015869B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31" y="1495270"/>
            <a:ext cx="4336570" cy="433657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9185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950FCB5-33BF-34E2-64EA-4061B442AEA9}"/>
              </a:ext>
            </a:extLst>
          </p:cNvPr>
          <p:cNvSpPr/>
          <p:nvPr/>
        </p:nvSpPr>
        <p:spPr>
          <a:xfrm>
            <a:off x="-71073" y="-16591"/>
            <a:ext cx="12274543" cy="6903171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pic>
        <p:nvPicPr>
          <p:cNvPr id="2" name="Imagen 3">
            <a:extLst>
              <a:ext uri="{FF2B5EF4-FFF2-40B4-BE49-F238E27FC236}">
                <a16:creationId xmlns:a16="http://schemas.microsoft.com/office/drawing/2014/main" id="{F1E08B99-0C2C-0F34-4EF3-DE54ED22A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30" y="267355"/>
            <a:ext cx="1870818" cy="524934"/>
          </a:xfrm>
          <a:prstGeom prst="rect">
            <a:avLst/>
          </a:prstGeom>
        </p:spPr>
      </p:pic>
      <p:sp>
        <p:nvSpPr>
          <p:cNvPr id="8" name="CuadroTexto 1">
            <a:extLst>
              <a:ext uri="{FF2B5EF4-FFF2-40B4-BE49-F238E27FC236}">
                <a16:creationId xmlns:a16="http://schemas.microsoft.com/office/drawing/2014/main" id="{7A707EE2-26B4-E745-A455-87ADF126F819}"/>
              </a:ext>
            </a:extLst>
          </p:cNvPr>
          <p:cNvSpPr txBox="1"/>
          <p:nvPr/>
        </p:nvSpPr>
        <p:spPr>
          <a:xfrm>
            <a:off x="6284393" y="1199610"/>
            <a:ext cx="59190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 Módulo 1: </a:t>
            </a:r>
            <a:r>
              <a:rPr lang="pt-BR" sz="5400" b="1" dirty="0">
                <a:solidFill>
                  <a:srgbClr val="B2FD0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Preparação para o mercado </a:t>
            </a:r>
            <a:r>
              <a:rPr lang="es-A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</p:txBody>
      </p:sp>
      <p:pic>
        <p:nvPicPr>
          <p:cNvPr id="4" name="Picture 3" descr="A picture containing text, outdoor, sign, white&#10;&#10;Description automatically generated">
            <a:extLst>
              <a:ext uri="{FF2B5EF4-FFF2-40B4-BE49-F238E27FC236}">
                <a16:creationId xmlns:a16="http://schemas.microsoft.com/office/drawing/2014/main" id="{E6999D30-4110-C4CD-5C0F-7BEDFF0DF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019" y="1429475"/>
            <a:ext cx="4392590" cy="439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920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5A253B-5D87-798B-3F07-49C7A38BD378}"/>
              </a:ext>
            </a:extLst>
          </p:cNvPr>
          <p:cNvSpPr/>
          <p:nvPr/>
        </p:nvSpPr>
        <p:spPr>
          <a:xfrm>
            <a:off x="6096000" y="4891350"/>
            <a:ext cx="5455328" cy="1797248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38897" y="436993"/>
            <a:ext cx="5279399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370577" y="584851"/>
            <a:ext cx="5065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Mercado em ascensão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B790E5-2B4E-C8BC-5AA3-171287ECB95C}"/>
              </a:ext>
            </a:extLst>
          </p:cNvPr>
          <p:cNvSpPr txBox="1"/>
          <p:nvPr/>
        </p:nvSpPr>
        <p:spPr>
          <a:xfrm>
            <a:off x="370577" y="1816033"/>
            <a:ext cx="6642782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Nos últimos dois anos, as empresas se adaptaram para o home office, o que não foi um desafio para empresas de tech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O incremento da tecnologia nas empresas mudou a perspectiva do sobre a área.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A transformação digital nas empresas levou ao surgimento de novos cargos, mais profissionais e presença de especialistas dentro das áreas de negócio.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Aumento do investimento em tecnologia ou em ferramentas digitais</a:t>
            </a:r>
          </a:p>
          <a:p>
            <a:pPr marL="342900" indent="-342900">
              <a:buFontTx/>
              <a:buChar char="-"/>
            </a:pP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A71A25-8D77-CFC4-6CEF-E42E1A69D82B}"/>
              </a:ext>
            </a:extLst>
          </p:cNvPr>
          <p:cNvSpPr txBox="1"/>
          <p:nvPr/>
        </p:nvSpPr>
        <p:spPr>
          <a:xfrm>
            <a:off x="6262254" y="4891350"/>
            <a:ext cx="52091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</a:rPr>
              <a:t>60% </a:t>
            </a:r>
            <a:r>
              <a:rPr lang="pt-BR" sz="3200" dirty="0">
                <a:solidFill>
                  <a:schemeClr val="bg1"/>
                </a:solidFill>
              </a:rPr>
              <a:t>dos executivos </a:t>
            </a:r>
            <a:br>
              <a:rPr lang="pt-BR" sz="3200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asseguraram um aumento no investimento em tecnologia ou em ferramentas digitais em 2022</a:t>
            </a:r>
          </a:p>
        </p:txBody>
      </p:sp>
      <p:pic>
        <p:nvPicPr>
          <p:cNvPr id="9" name="Imagen 16">
            <a:extLst>
              <a:ext uri="{FF2B5EF4-FFF2-40B4-BE49-F238E27FC236}">
                <a16:creationId xmlns:a16="http://schemas.microsoft.com/office/drawing/2014/main" id="{5B4D6F0F-191B-AF09-1BD2-CB7234D27EF4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24" t="6600" r="1808" b="-1611"/>
          <a:stretch/>
        </p:blipFill>
        <p:spPr>
          <a:xfrm>
            <a:off x="7910393" y="-101600"/>
            <a:ext cx="4878005" cy="4804861"/>
          </a:xfrm>
          <a:prstGeom prst="ellipse">
            <a:avLst/>
          </a:prstGeom>
        </p:spPr>
      </p:pic>
      <p:sp>
        <p:nvSpPr>
          <p:cNvPr id="10" name="Anillo 25">
            <a:extLst>
              <a:ext uri="{FF2B5EF4-FFF2-40B4-BE49-F238E27FC236}">
                <a16:creationId xmlns:a16="http://schemas.microsoft.com/office/drawing/2014/main" id="{E7F98D61-1BF9-6C0B-22CE-170053255608}"/>
              </a:ext>
            </a:extLst>
          </p:cNvPr>
          <p:cNvSpPr>
            <a:spLocks noChangeAspect="1"/>
          </p:cNvSpPr>
          <p:nvPr/>
        </p:nvSpPr>
        <p:spPr>
          <a:xfrm>
            <a:off x="7892714" y="-173735"/>
            <a:ext cx="4895684" cy="4895684"/>
          </a:xfrm>
          <a:prstGeom prst="donut">
            <a:avLst>
              <a:gd name="adj" fmla="val 2026"/>
            </a:avLst>
          </a:prstGeom>
          <a:gradFill flip="none" rotWithShape="1">
            <a:gsLst>
              <a:gs pos="82010">
                <a:schemeClr val="accent1"/>
              </a:gs>
              <a:gs pos="26000">
                <a:schemeClr val="accent1"/>
              </a:gs>
              <a:gs pos="55000">
                <a:srgbClr val="062E55"/>
              </a:gs>
              <a:gs pos="0">
                <a:schemeClr val="accent3"/>
              </a:gs>
              <a:gs pos="100000">
                <a:schemeClr val="accent3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64544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32E1687-2394-BB15-7BBB-6E6C25ED64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B8DD0FA-A44B-E7D2-62F8-25E27794515B}"/>
              </a:ext>
            </a:extLst>
          </p:cNvPr>
          <p:cNvSpPr/>
          <p:nvPr/>
        </p:nvSpPr>
        <p:spPr>
          <a:xfrm>
            <a:off x="138897" y="436993"/>
            <a:ext cx="5279399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0896E8-0F83-4074-A102-17D7859972EA}"/>
              </a:ext>
            </a:extLst>
          </p:cNvPr>
          <p:cNvSpPr txBox="1"/>
          <p:nvPr/>
        </p:nvSpPr>
        <p:spPr>
          <a:xfrm>
            <a:off x="708448" y="534009"/>
            <a:ext cx="577157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  <a:ea typeface="+mn-lt"/>
                <a:cs typeface="+mn-lt"/>
              </a:rPr>
              <a:t>Mercado de Tech</a:t>
            </a:r>
            <a:r>
              <a:rPr lang="pt-BR" sz="3600" b="1" dirty="0">
                <a:solidFill>
                  <a:schemeClr val="bg1"/>
                </a:solidFill>
                <a:cs typeface="Calibri"/>
              </a:rPr>
              <a:t> 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7" name="Agrupar 17">
            <a:extLst>
              <a:ext uri="{FF2B5EF4-FFF2-40B4-BE49-F238E27FC236}">
                <a16:creationId xmlns:a16="http://schemas.microsoft.com/office/drawing/2014/main" id="{B82865BB-CF96-0E4F-9413-B0AA93855D21}"/>
              </a:ext>
            </a:extLst>
          </p:cNvPr>
          <p:cNvGrpSpPr/>
          <p:nvPr/>
        </p:nvGrpSpPr>
        <p:grpSpPr>
          <a:xfrm>
            <a:off x="0" y="6812830"/>
            <a:ext cx="12203471" cy="57161"/>
            <a:chOff x="0" y="6739888"/>
            <a:chExt cx="12203471" cy="130106"/>
          </a:xfrm>
        </p:grpSpPr>
        <p:pic>
          <p:nvPicPr>
            <p:cNvPr id="48" name="Imagem 18">
              <a:extLst>
                <a:ext uri="{FF2B5EF4-FFF2-40B4-BE49-F238E27FC236}">
                  <a16:creationId xmlns:a16="http://schemas.microsoft.com/office/drawing/2014/main" id="{A2A92BF3-A706-8041-85E4-F75057FF4A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1"/>
            <a:stretch/>
          </p:blipFill>
          <p:spPr>
            <a:xfrm>
              <a:off x="0" y="6739889"/>
              <a:ext cx="10160000" cy="130105"/>
            </a:xfrm>
            <a:prstGeom prst="rect">
              <a:avLst/>
            </a:prstGeom>
          </p:spPr>
        </p:pic>
        <p:sp>
          <p:nvSpPr>
            <p:cNvPr id="49" name="Retângulo 19">
              <a:extLst>
                <a:ext uri="{FF2B5EF4-FFF2-40B4-BE49-F238E27FC236}">
                  <a16:creationId xmlns:a16="http://schemas.microsoft.com/office/drawing/2014/main" id="{9ECC3A15-7DB0-DF4C-AFAD-8B5AAC7E06B7}"/>
                </a:ext>
              </a:extLst>
            </p:cNvPr>
            <p:cNvSpPr/>
            <p:nvPr/>
          </p:nvSpPr>
          <p:spPr>
            <a:xfrm>
              <a:off x="10148529" y="6739888"/>
              <a:ext cx="2054942" cy="13010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6" name="Retângulo 3">
            <a:extLst>
              <a:ext uri="{FF2B5EF4-FFF2-40B4-BE49-F238E27FC236}">
                <a16:creationId xmlns:a16="http://schemas.microsoft.com/office/drawing/2014/main" id="{B4796DD5-124A-54D7-EF53-F8E28BB84427}"/>
              </a:ext>
            </a:extLst>
          </p:cNvPr>
          <p:cNvSpPr/>
          <p:nvPr/>
        </p:nvSpPr>
        <p:spPr>
          <a:xfrm>
            <a:off x="5720650" y="6373968"/>
            <a:ext cx="7653180" cy="32002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100" i="1" dirty="0">
                <a:solidFill>
                  <a:schemeClr val="bg1"/>
                </a:solidFill>
                <a:ea typeface="+mn-lt"/>
                <a:cs typeface="+mn-lt"/>
              </a:rPr>
              <a:t>Dados da </a:t>
            </a:r>
            <a:r>
              <a:rPr lang="pt-BR" sz="1100" i="1" dirty="0" err="1">
                <a:solidFill>
                  <a:schemeClr val="bg1"/>
                </a:solidFill>
                <a:ea typeface="+mn-lt"/>
                <a:cs typeface="+mn-lt"/>
              </a:rPr>
              <a:t>Brasscom</a:t>
            </a:r>
            <a:r>
              <a:rPr lang="pt-BR" sz="1100" i="1" dirty="0">
                <a:solidFill>
                  <a:schemeClr val="bg1"/>
                </a:solidFill>
                <a:ea typeface="+mn-lt"/>
                <a:cs typeface="+mn-lt"/>
              </a:rPr>
              <a:t> - Associação das Empresas de Tecnologia da Informação e Comunicação, Dez/2021</a:t>
            </a:r>
            <a:endParaRPr lang="en-US" sz="1100" i="1" dirty="0">
              <a:solidFill>
                <a:schemeClr val="bg1"/>
              </a:solidFill>
            </a:endParaRPr>
          </a:p>
        </p:txBody>
      </p:sp>
      <p:pic>
        <p:nvPicPr>
          <p:cNvPr id="5" name="Picture 6" descr="Chart&#10;&#10;Description automatically generated">
            <a:extLst>
              <a:ext uri="{FF2B5EF4-FFF2-40B4-BE49-F238E27FC236}">
                <a16:creationId xmlns:a16="http://schemas.microsoft.com/office/drawing/2014/main" id="{40CFF0B2-7E95-0C59-C432-092E0CDA0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5180" y="2556870"/>
            <a:ext cx="6065040" cy="2986328"/>
          </a:xfrm>
          <a:prstGeom prst="rect">
            <a:avLst/>
          </a:prstGeom>
        </p:spPr>
      </p:pic>
      <p:sp>
        <p:nvSpPr>
          <p:cNvPr id="10" name="Retângulo 3">
            <a:extLst>
              <a:ext uri="{FF2B5EF4-FFF2-40B4-BE49-F238E27FC236}">
                <a16:creationId xmlns:a16="http://schemas.microsoft.com/office/drawing/2014/main" id="{50AE466B-BD10-B010-9A7F-A43C605BBEE1}"/>
              </a:ext>
            </a:extLst>
          </p:cNvPr>
          <p:cNvSpPr/>
          <p:nvPr/>
        </p:nvSpPr>
        <p:spPr>
          <a:xfrm>
            <a:off x="280260" y="2284871"/>
            <a:ext cx="4999749" cy="335989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i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"A disputa por talentos na tecnologia é global"</a:t>
            </a:r>
            <a:endParaRPr lang="en-US" i="1" dirty="0">
              <a:solidFill>
                <a:schemeClr val="bg1"/>
              </a:solidFill>
              <a:cs typeface="Calibri"/>
            </a:endParaRPr>
          </a:p>
          <a:p>
            <a:pPr algn="ctr">
              <a:lnSpc>
                <a:spcPct val="150000"/>
              </a:lnSpc>
            </a:pPr>
            <a:endParaRPr lang="pt-BR" i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pt-BR" b="1" i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"Estima-se que até 2025 serão necessários 797 mil profissionais na área, à medida que, hoje formamos 46 mil pessoas por ano no Brasil. "</a:t>
            </a:r>
            <a:endParaRPr lang="pt-BR" i="1" dirty="0">
              <a:solidFill>
                <a:schemeClr val="bg1"/>
              </a:solidFill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endParaRPr lang="pt-BR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pt-BR" dirty="0">
              <a:solidFill>
                <a:schemeClr val="bg1"/>
              </a:solidFill>
              <a:latin typeface="Tahoma"/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580539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3227366-518A-3DA6-2414-9BCD0613B81F}"/>
              </a:ext>
            </a:extLst>
          </p:cNvPr>
          <p:cNvSpPr/>
          <p:nvPr/>
        </p:nvSpPr>
        <p:spPr>
          <a:xfrm>
            <a:off x="277439" y="2144414"/>
            <a:ext cx="4595001" cy="4403324"/>
          </a:xfrm>
          <a:prstGeom prst="roundRect">
            <a:avLst/>
          </a:prstGeom>
          <a:noFill/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5A253B-5D87-798B-3F07-49C7A38BD378}"/>
              </a:ext>
            </a:extLst>
          </p:cNvPr>
          <p:cNvSpPr/>
          <p:nvPr/>
        </p:nvSpPr>
        <p:spPr>
          <a:xfrm>
            <a:off x="180457" y="2077630"/>
            <a:ext cx="4789638" cy="998939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38897" y="436993"/>
            <a:ext cx="5592932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138897" y="534009"/>
            <a:ext cx="5592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Áreas de atuação aquecidas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B790E5-2B4E-C8BC-5AA3-171287ECB95C}"/>
              </a:ext>
            </a:extLst>
          </p:cNvPr>
          <p:cNvSpPr txBox="1"/>
          <p:nvPr/>
        </p:nvSpPr>
        <p:spPr>
          <a:xfrm>
            <a:off x="138897" y="1473597"/>
            <a:ext cx="12622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Crescimento das contratações em tecnologia para várias especialidades (grande parte de segurança de TI)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A71A25-8D77-CFC4-6CEF-E42E1A69D82B}"/>
              </a:ext>
            </a:extLst>
          </p:cNvPr>
          <p:cNvSpPr txBox="1"/>
          <p:nvPr/>
        </p:nvSpPr>
        <p:spPr>
          <a:xfrm>
            <a:off x="258878" y="2077630"/>
            <a:ext cx="4789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81.6% dos profissionais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1600" dirty="0">
                <a:solidFill>
                  <a:schemeClr val="bg1"/>
                </a:solidFill>
              </a:rPr>
              <a:t>de tecnologia têm contato com cliente em sua função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4A8A45-E39A-62F5-482E-CFEFE2FD1655}"/>
              </a:ext>
            </a:extLst>
          </p:cNvPr>
          <p:cNvSpPr txBox="1"/>
          <p:nvPr/>
        </p:nvSpPr>
        <p:spPr>
          <a:xfrm>
            <a:off x="556413" y="3209248"/>
            <a:ext cx="433458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As especializações mais citadas no levantamento foram:</a:t>
            </a:r>
          </a:p>
          <a:p>
            <a:pPr marL="342900" indent="-342900">
              <a:buFontTx/>
              <a:buChar char="-"/>
            </a:pPr>
            <a:r>
              <a:rPr lang="pt-BR" sz="2000" dirty="0" err="1">
                <a:solidFill>
                  <a:schemeClr val="bg1"/>
                </a:solidFill>
              </a:rPr>
              <a:t>Fullstack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  <a:r>
              <a:rPr lang="pt-BR" sz="2000" dirty="0" err="1">
                <a:solidFill>
                  <a:schemeClr val="bg1"/>
                </a:solidFill>
              </a:rPr>
              <a:t>developer</a:t>
            </a: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Javascript/PHP/.NET </a:t>
            </a:r>
            <a:r>
              <a:rPr lang="pt-BR" sz="2000" dirty="0" err="1">
                <a:solidFill>
                  <a:schemeClr val="bg1"/>
                </a:solidFill>
              </a:rPr>
              <a:t>Developer</a:t>
            </a: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Project Manager</a:t>
            </a: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Suporte técnico</a:t>
            </a: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líder técnico</a:t>
            </a: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business </a:t>
            </a:r>
            <a:r>
              <a:rPr lang="pt-BR" sz="2000" dirty="0" err="1">
                <a:solidFill>
                  <a:schemeClr val="bg1"/>
                </a:solidFill>
              </a:rPr>
              <a:t>analyst</a:t>
            </a: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 err="1">
                <a:solidFill>
                  <a:schemeClr val="bg1"/>
                </a:solidFill>
              </a:rPr>
              <a:t>SysAdmin</a:t>
            </a:r>
            <a:r>
              <a:rPr lang="pt-BR" sz="2000" dirty="0">
                <a:solidFill>
                  <a:schemeClr val="bg1"/>
                </a:solidFill>
              </a:rPr>
              <a:t> / </a:t>
            </a:r>
            <a:r>
              <a:rPr lang="pt-BR" sz="2000" dirty="0" err="1">
                <a:solidFill>
                  <a:schemeClr val="bg1"/>
                </a:solidFill>
              </a:rPr>
              <a:t>DevOps</a:t>
            </a:r>
            <a:r>
              <a:rPr lang="pt-BR" sz="2000" dirty="0">
                <a:solidFill>
                  <a:schemeClr val="bg1"/>
                </a:solidFill>
              </a:rPr>
              <a:t> / SER</a:t>
            </a: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QA/</a:t>
            </a:r>
            <a:r>
              <a:rPr lang="pt-BR" sz="2000" dirty="0" err="1">
                <a:solidFill>
                  <a:schemeClr val="bg1"/>
                </a:solidFill>
              </a:rPr>
              <a:t>Tester</a:t>
            </a:r>
            <a:r>
              <a:rPr lang="pt-BR" sz="2000" dirty="0">
                <a:solidFill>
                  <a:schemeClr val="bg1"/>
                </a:solidFill>
              </a:rPr>
              <a:t> e DBA.</a:t>
            </a:r>
          </a:p>
          <a:p>
            <a:pPr marL="342900" indent="-342900">
              <a:buFontTx/>
              <a:buChar char="-"/>
            </a:pP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098F81A-7EB0-C551-5740-39DFED679A15}"/>
              </a:ext>
            </a:extLst>
          </p:cNvPr>
          <p:cNvSpPr/>
          <p:nvPr/>
        </p:nvSpPr>
        <p:spPr>
          <a:xfrm>
            <a:off x="5370994" y="2062718"/>
            <a:ext cx="2569172" cy="2569172"/>
          </a:xfrm>
          <a:prstGeom prst="ellipse">
            <a:avLst/>
          </a:prstGeom>
          <a:solidFill>
            <a:srgbClr val="072F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4C78F0D-EFA4-A0CB-DEB6-AA6522A7DC3A}"/>
              </a:ext>
            </a:extLst>
          </p:cNvPr>
          <p:cNvSpPr/>
          <p:nvPr/>
        </p:nvSpPr>
        <p:spPr>
          <a:xfrm>
            <a:off x="7388963" y="4130141"/>
            <a:ext cx="2569172" cy="2569172"/>
          </a:xfrm>
          <a:prstGeom prst="ellipse">
            <a:avLst/>
          </a:prstGeom>
          <a:solidFill>
            <a:srgbClr val="072F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5ECD39B-4939-31A6-CDE1-1A67B3F21ABC}"/>
              </a:ext>
            </a:extLst>
          </p:cNvPr>
          <p:cNvSpPr/>
          <p:nvPr/>
        </p:nvSpPr>
        <p:spPr>
          <a:xfrm>
            <a:off x="9566142" y="2144414"/>
            <a:ext cx="2569172" cy="2569172"/>
          </a:xfrm>
          <a:prstGeom prst="ellipse">
            <a:avLst/>
          </a:prstGeom>
          <a:solidFill>
            <a:srgbClr val="072F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Anillo 25">
            <a:extLst>
              <a:ext uri="{FF2B5EF4-FFF2-40B4-BE49-F238E27FC236}">
                <a16:creationId xmlns:a16="http://schemas.microsoft.com/office/drawing/2014/main" id="{AE98FD36-D90C-461E-73BB-5E9488480123}"/>
              </a:ext>
            </a:extLst>
          </p:cNvPr>
          <p:cNvSpPr>
            <a:spLocks noChangeAspect="1"/>
          </p:cNvSpPr>
          <p:nvPr/>
        </p:nvSpPr>
        <p:spPr>
          <a:xfrm>
            <a:off x="5370994" y="2066086"/>
            <a:ext cx="2569172" cy="2569172"/>
          </a:xfrm>
          <a:prstGeom prst="donut">
            <a:avLst>
              <a:gd name="adj" fmla="val 2026"/>
            </a:avLst>
          </a:prstGeom>
          <a:gradFill flip="none" rotWithShape="1">
            <a:gsLst>
              <a:gs pos="82010">
                <a:schemeClr val="accent1"/>
              </a:gs>
              <a:gs pos="26000">
                <a:schemeClr val="accent1"/>
              </a:gs>
              <a:gs pos="55000">
                <a:srgbClr val="062E55"/>
              </a:gs>
              <a:gs pos="0">
                <a:schemeClr val="accent3"/>
              </a:gs>
              <a:gs pos="100000">
                <a:schemeClr val="accent3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9" name="Anillo 25">
            <a:extLst>
              <a:ext uri="{FF2B5EF4-FFF2-40B4-BE49-F238E27FC236}">
                <a16:creationId xmlns:a16="http://schemas.microsoft.com/office/drawing/2014/main" id="{4997E621-FF1F-1E23-20FD-041826E895D9}"/>
              </a:ext>
            </a:extLst>
          </p:cNvPr>
          <p:cNvSpPr>
            <a:spLocks noChangeAspect="1"/>
          </p:cNvSpPr>
          <p:nvPr/>
        </p:nvSpPr>
        <p:spPr>
          <a:xfrm>
            <a:off x="7388963" y="4133509"/>
            <a:ext cx="2569172" cy="2569172"/>
          </a:xfrm>
          <a:prstGeom prst="donut">
            <a:avLst>
              <a:gd name="adj" fmla="val 2026"/>
            </a:avLst>
          </a:prstGeom>
          <a:gradFill flip="none" rotWithShape="1">
            <a:gsLst>
              <a:gs pos="82010">
                <a:schemeClr val="accent1"/>
              </a:gs>
              <a:gs pos="26000">
                <a:schemeClr val="accent1"/>
              </a:gs>
              <a:gs pos="55000">
                <a:srgbClr val="062E55"/>
              </a:gs>
              <a:gs pos="0">
                <a:schemeClr val="accent3"/>
              </a:gs>
              <a:gs pos="100000">
                <a:schemeClr val="accent3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0" name="Anillo 25">
            <a:extLst>
              <a:ext uri="{FF2B5EF4-FFF2-40B4-BE49-F238E27FC236}">
                <a16:creationId xmlns:a16="http://schemas.microsoft.com/office/drawing/2014/main" id="{801E6A35-C19E-3DA7-69D2-31122205CDE3}"/>
              </a:ext>
            </a:extLst>
          </p:cNvPr>
          <p:cNvSpPr>
            <a:spLocks noChangeAspect="1"/>
          </p:cNvSpPr>
          <p:nvPr/>
        </p:nvSpPr>
        <p:spPr>
          <a:xfrm>
            <a:off x="9566142" y="2166964"/>
            <a:ext cx="2569172" cy="2569172"/>
          </a:xfrm>
          <a:prstGeom prst="donut">
            <a:avLst>
              <a:gd name="adj" fmla="val 2026"/>
            </a:avLst>
          </a:prstGeom>
          <a:gradFill flip="none" rotWithShape="1">
            <a:gsLst>
              <a:gs pos="82010">
                <a:schemeClr val="accent1"/>
              </a:gs>
              <a:gs pos="26000">
                <a:schemeClr val="accent1"/>
              </a:gs>
              <a:gs pos="55000">
                <a:srgbClr val="062E55"/>
              </a:gs>
              <a:gs pos="0">
                <a:schemeClr val="accent3"/>
              </a:gs>
              <a:gs pos="100000">
                <a:schemeClr val="accent3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DDE615-B976-55A7-6FD3-9B0D2D544793}"/>
              </a:ext>
            </a:extLst>
          </p:cNvPr>
          <p:cNvSpPr txBox="1"/>
          <p:nvPr/>
        </p:nvSpPr>
        <p:spPr>
          <a:xfrm>
            <a:off x="5388693" y="2322786"/>
            <a:ext cx="2569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Segurança da informação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9738ACD-7521-BDC9-E08F-030F30236AE5}"/>
              </a:ext>
            </a:extLst>
          </p:cNvPr>
          <p:cNvSpPr txBox="1"/>
          <p:nvPr/>
        </p:nvSpPr>
        <p:spPr>
          <a:xfrm>
            <a:off x="7388963" y="4545528"/>
            <a:ext cx="2569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Desenvolvimento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1CD6CB-6169-EDEC-6DAB-829D4E0FC5F6}"/>
              </a:ext>
            </a:extLst>
          </p:cNvPr>
          <p:cNvSpPr txBox="1"/>
          <p:nvPr/>
        </p:nvSpPr>
        <p:spPr>
          <a:xfrm>
            <a:off x="9566142" y="2496265"/>
            <a:ext cx="2569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Dados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3C38EA0-88CC-1440-B660-8307A501DB4E}"/>
              </a:ext>
            </a:extLst>
          </p:cNvPr>
          <p:cNvSpPr txBox="1"/>
          <p:nvPr/>
        </p:nvSpPr>
        <p:spPr>
          <a:xfrm>
            <a:off x="5476052" y="3099121"/>
            <a:ext cx="1290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Dados novos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1A58EB8-5494-EAC7-E3BC-2EDD474EE674}"/>
              </a:ext>
            </a:extLst>
          </p:cNvPr>
          <p:cNvSpPr txBox="1"/>
          <p:nvPr/>
        </p:nvSpPr>
        <p:spPr>
          <a:xfrm>
            <a:off x="6619974" y="3118741"/>
            <a:ext cx="1290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Usabilidade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CB11B9-376F-3B3A-2E53-CA71F06F616B}"/>
              </a:ext>
            </a:extLst>
          </p:cNvPr>
          <p:cNvSpPr txBox="1"/>
          <p:nvPr/>
        </p:nvSpPr>
        <p:spPr>
          <a:xfrm>
            <a:off x="5707619" y="3450932"/>
            <a:ext cx="1290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canais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00E2EF-060F-64D3-D925-2BBA57CE2D84}"/>
              </a:ext>
            </a:extLst>
          </p:cNvPr>
          <p:cNvSpPr txBox="1"/>
          <p:nvPr/>
        </p:nvSpPr>
        <p:spPr>
          <a:xfrm>
            <a:off x="6292643" y="3433093"/>
            <a:ext cx="1290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Maior risco de fraudes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B92E7AC-0D7C-4E1D-8946-A35F7DB8FCF0}"/>
              </a:ext>
            </a:extLst>
          </p:cNvPr>
          <p:cNvSpPr txBox="1"/>
          <p:nvPr/>
        </p:nvSpPr>
        <p:spPr>
          <a:xfrm>
            <a:off x="5699004" y="3921065"/>
            <a:ext cx="184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vazamentos e ataques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9342C70-2DBB-33F4-1C0E-F2E43E8DF49B}"/>
              </a:ext>
            </a:extLst>
          </p:cNvPr>
          <p:cNvSpPr txBox="1"/>
          <p:nvPr/>
        </p:nvSpPr>
        <p:spPr>
          <a:xfrm>
            <a:off x="7534808" y="5085852"/>
            <a:ext cx="1290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Inteligência Artificial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125845-23C5-E9B2-F5AD-8B2A7BD8C936}"/>
              </a:ext>
            </a:extLst>
          </p:cNvPr>
          <p:cNvSpPr txBox="1"/>
          <p:nvPr/>
        </p:nvSpPr>
        <p:spPr>
          <a:xfrm>
            <a:off x="8673549" y="5042887"/>
            <a:ext cx="1290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Aprendizado de Máquina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82BF15E-9EFC-9933-6874-23961AB6119F}"/>
              </a:ext>
            </a:extLst>
          </p:cNvPr>
          <p:cNvSpPr txBox="1"/>
          <p:nvPr/>
        </p:nvSpPr>
        <p:spPr>
          <a:xfrm>
            <a:off x="7836649" y="5635452"/>
            <a:ext cx="17294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Softwares de diversas linguagens para criar e desenvolver novos apps e soluções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7C00CA7-B49A-C3C3-8E1D-689401EC4575}"/>
              </a:ext>
            </a:extLst>
          </p:cNvPr>
          <p:cNvSpPr txBox="1"/>
          <p:nvPr/>
        </p:nvSpPr>
        <p:spPr>
          <a:xfrm>
            <a:off x="9852392" y="3076569"/>
            <a:ext cx="21017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Plataformas e sistemas com informações e dados reais que apoiam a tomada de decisão. </a:t>
            </a:r>
          </a:p>
        </p:txBody>
      </p:sp>
    </p:spTree>
    <p:extLst>
      <p:ext uri="{BB962C8B-B14F-4D97-AF65-F5344CB8AC3E}">
        <p14:creationId xmlns:p14="http://schemas.microsoft.com/office/powerpoint/2010/main" val="159828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176" name="Rectangle: Rounded Corners 175">
            <a:extLst>
              <a:ext uri="{FF2B5EF4-FFF2-40B4-BE49-F238E27FC236}">
                <a16:creationId xmlns:a16="http://schemas.microsoft.com/office/drawing/2014/main" id="{88053021-79CB-8367-4BAD-BCAF50FA2295}"/>
              </a:ext>
            </a:extLst>
          </p:cNvPr>
          <p:cNvSpPr/>
          <p:nvPr/>
        </p:nvSpPr>
        <p:spPr>
          <a:xfrm>
            <a:off x="6263747" y="5040733"/>
            <a:ext cx="5592932" cy="129734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38897" y="150028"/>
            <a:ext cx="5592932" cy="129734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138897" y="247044"/>
            <a:ext cx="5592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Demanda das áreas nas empresas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AED7AC6-B690-C50B-920F-C97FB362B322}"/>
              </a:ext>
            </a:extLst>
          </p:cNvPr>
          <p:cNvSpPr/>
          <p:nvPr/>
        </p:nvSpPr>
        <p:spPr>
          <a:xfrm>
            <a:off x="323469" y="1725116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BEE202-C844-6C58-493F-454A3BA10BDF}"/>
              </a:ext>
            </a:extLst>
          </p:cNvPr>
          <p:cNvSpPr txBox="1"/>
          <p:nvPr/>
        </p:nvSpPr>
        <p:spPr>
          <a:xfrm>
            <a:off x="5030306" y="1680774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54.2%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60B79-44E9-083C-BC41-8FF73C740846}"/>
              </a:ext>
            </a:extLst>
          </p:cNvPr>
          <p:cNvSpPr txBox="1"/>
          <p:nvPr/>
        </p:nvSpPr>
        <p:spPr>
          <a:xfrm>
            <a:off x="3124753" y="1680774"/>
            <a:ext cx="1867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Business </a:t>
            </a:r>
            <a:r>
              <a:rPr lang="pt-BR" sz="1400" dirty="0" err="1">
                <a:solidFill>
                  <a:schemeClr val="bg1"/>
                </a:solidFill>
              </a:rPr>
              <a:t>Intelligence</a:t>
            </a:r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6C54CC39-7806-DCCB-25D9-F5D6575F051C}"/>
              </a:ext>
            </a:extLst>
          </p:cNvPr>
          <p:cNvSpPr/>
          <p:nvPr/>
        </p:nvSpPr>
        <p:spPr>
          <a:xfrm>
            <a:off x="323470" y="1725116"/>
            <a:ext cx="2836980" cy="219094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57049B50-D5A4-309B-DC20-01C23AE38D84}"/>
              </a:ext>
            </a:extLst>
          </p:cNvPr>
          <p:cNvSpPr/>
          <p:nvPr/>
        </p:nvSpPr>
        <p:spPr>
          <a:xfrm>
            <a:off x="323469" y="2078077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59D1B7F-055D-F518-54BE-52D1028239B8}"/>
              </a:ext>
            </a:extLst>
          </p:cNvPr>
          <p:cNvSpPr txBox="1"/>
          <p:nvPr/>
        </p:nvSpPr>
        <p:spPr>
          <a:xfrm>
            <a:off x="5030306" y="2033735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49.7%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B6A7DE7-7F94-071E-9169-1F537A731177}"/>
              </a:ext>
            </a:extLst>
          </p:cNvPr>
          <p:cNvSpPr txBox="1"/>
          <p:nvPr/>
        </p:nvSpPr>
        <p:spPr>
          <a:xfrm>
            <a:off x="3124753" y="2033735"/>
            <a:ext cx="1867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Segurança Cibernética</a:t>
            </a:r>
          </a:p>
        </p:txBody>
      </p:sp>
      <p:sp>
        <p:nvSpPr>
          <p:cNvPr id="109" name="Rectangle: Rounded Corners 108">
            <a:extLst>
              <a:ext uri="{FF2B5EF4-FFF2-40B4-BE49-F238E27FC236}">
                <a16:creationId xmlns:a16="http://schemas.microsoft.com/office/drawing/2014/main" id="{464A8856-7C1E-DFD8-4E4E-05DECA98A930}"/>
              </a:ext>
            </a:extLst>
          </p:cNvPr>
          <p:cNvSpPr/>
          <p:nvPr/>
        </p:nvSpPr>
        <p:spPr>
          <a:xfrm>
            <a:off x="323471" y="2078076"/>
            <a:ext cx="2694937" cy="219095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1" name="Rectangle: Rounded Corners 110">
            <a:extLst>
              <a:ext uri="{FF2B5EF4-FFF2-40B4-BE49-F238E27FC236}">
                <a16:creationId xmlns:a16="http://schemas.microsoft.com/office/drawing/2014/main" id="{850CEC66-EA5E-946F-932C-ADF5F8D0258E}"/>
              </a:ext>
            </a:extLst>
          </p:cNvPr>
          <p:cNvSpPr/>
          <p:nvPr/>
        </p:nvSpPr>
        <p:spPr>
          <a:xfrm>
            <a:off x="323469" y="2431038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579251D5-FFBE-8904-A0EA-44BE49ABEAEA}"/>
              </a:ext>
            </a:extLst>
          </p:cNvPr>
          <p:cNvSpPr txBox="1"/>
          <p:nvPr/>
        </p:nvSpPr>
        <p:spPr>
          <a:xfrm>
            <a:off x="5030306" y="2386696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44.4%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11B6B81F-AE3B-320B-1889-CD515F69E681}"/>
              </a:ext>
            </a:extLst>
          </p:cNvPr>
          <p:cNvSpPr txBox="1"/>
          <p:nvPr/>
        </p:nvSpPr>
        <p:spPr>
          <a:xfrm>
            <a:off x="3124753" y="2386696"/>
            <a:ext cx="1867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Big Data</a:t>
            </a: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A9FEDE7C-3B60-91B2-65A9-C6B32BA6227C}"/>
              </a:ext>
            </a:extLst>
          </p:cNvPr>
          <p:cNvSpPr/>
          <p:nvPr/>
        </p:nvSpPr>
        <p:spPr>
          <a:xfrm>
            <a:off x="323470" y="2431038"/>
            <a:ext cx="2544017" cy="219094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63BAA474-75C9-CD7A-BCE3-6D15999307C5}"/>
              </a:ext>
            </a:extLst>
          </p:cNvPr>
          <p:cNvSpPr/>
          <p:nvPr/>
        </p:nvSpPr>
        <p:spPr>
          <a:xfrm>
            <a:off x="323469" y="2783999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5F7B6700-2A22-D5BF-8059-4704677D0BB8}"/>
              </a:ext>
            </a:extLst>
          </p:cNvPr>
          <p:cNvSpPr txBox="1"/>
          <p:nvPr/>
        </p:nvSpPr>
        <p:spPr>
          <a:xfrm>
            <a:off x="5030306" y="2739657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22.7%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B4E24B72-39AC-1B23-F546-B6638F7076A4}"/>
              </a:ext>
            </a:extLst>
          </p:cNvPr>
          <p:cNvSpPr txBox="1"/>
          <p:nvPr/>
        </p:nvSpPr>
        <p:spPr>
          <a:xfrm>
            <a:off x="3124753" y="2739657"/>
            <a:ext cx="1867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Desenvolvedores</a:t>
            </a:r>
          </a:p>
        </p:txBody>
      </p: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AEAEE955-46C2-8AE1-8420-24E5E1103A75}"/>
              </a:ext>
            </a:extLst>
          </p:cNvPr>
          <p:cNvSpPr/>
          <p:nvPr/>
        </p:nvSpPr>
        <p:spPr>
          <a:xfrm>
            <a:off x="323470" y="2783999"/>
            <a:ext cx="1549718" cy="219094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C6D8A403-5A23-0E95-B766-7F193919280D}"/>
              </a:ext>
            </a:extLst>
          </p:cNvPr>
          <p:cNvSpPr/>
          <p:nvPr/>
        </p:nvSpPr>
        <p:spPr>
          <a:xfrm>
            <a:off x="323469" y="3136960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2A08B08-6021-E10F-E760-F3C166FA3E97}"/>
              </a:ext>
            </a:extLst>
          </p:cNvPr>
          <p:cNvSpPr txBox="1"/>
          <p:nvPr/>
        </p:nvSpPr>
        <p:spPr>
          <a:xfrm>
            <a:off x="5044000" y="3092618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21%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8999D3E-93F4-CE64-E978-F2A58456EC9E}"/>
              </a:ext>
            </a:extLst>
          </p:cNvPr>
          <p:cNvSpPr txBox="1"/>
          <p:nvPr/>
        </p:nvSpPr>
        <p:spPr>
          <a:xfrm>
            <a:off x="3124753" y="3092618"/>
            <a:ext cx="217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Internet das Coisas (IOT)</a:t>
            </a: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007BD994-B9A9-39E8-4F5C-8ADD8155EBCB}"/>
              </a:ext>
            </a:extLst>
          </p:cNvPr>
          <p:cNvSpPr/>
          <p:nvPr/>
        </p:nvSpPr>
        <p:spPr>
          <a:xfrm>
            <a:off x="323470" y="3136959"/>
            <a:ext cx="1452064" cy="231119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F747B5A8-1454-B1E7-219F-BBEDD30FF621}"/>
              </a:ext>
            </a:extLst>
          </p:cNvPr>
          <p:cNvSpPr/>
          <p:nvPr/>
        </p:nvSpPr>
        <p:spPr>
          <a:xfrm>
            <a:off x="323469" y="3489921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377FE08D-279D-A6EA-ED50-EAC201BB21DA}"/>
              </a:ext>
            </a:extLst>
          </p:cNvPr>
          <p:cNvSpPr txBox="1"/>
          <p:nvPr/>
        </p:nvSpPr>
        <p:spPr>
          <a:xfrm>
            <a:off x="5030306" y="3445579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20.7%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360222A0-2B80-CD00-8222-25DDFF12E482}"/>
              </a:ext>
            </a:extLst>
          </p:cNvPr>
          <p:cNvSpPr txBox="1"/>
          <p:nvPr/>
        </p:nvSpPr>
        <p:spPr>
          <a:xfrm>
            <a:off x="3124753" y="3445579"/>
            <a:ext cx="20686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Computação em Nuvem</a:t>
            </a:r>
          </a:p>
        </p:txBody>
      </p:sp>
      <p:sp>
        <p:nvSpPr>
          <p:cNvPr id="129" name="Rectangle: Rounded Corners 128">
            <a:extLst>
              <a:ext uri="{FF2B5EF4-FFF2-40B4-BE49-F238E27FC236}">
                <a16:creationId xmlns:a16="http://schemas.microsoft.com/office/drawing/2014/main" id="{B2525A52-5AC8-7784-2E89-E2D7705A4298}"/>
              </a:ext>
            </a:extLst>
          </p:cNvPr>
          <p:cNvSpPr/>
          <p:nvPr/>
        </p:nvSpPr>
        <p:spPr>
          <a:xfrm>
            <a:off x="323470" y="3489921"/>
            <a:ext cx="1381043" cy="219094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D5AD221D-C977-2E8C-9C53-C4D0DAB3834B}"/>
              </a:ext>
            </a:extLst>
          </p:cNvPr>
          <p:cNvSpPr/>
          <p:nvPr/>
        </p:nvSpPr>
        <p:spPr>
          <a:xfrm>
            <a:off x="323469" y="3842882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3F428D4F-63B1-8ACC-E05D-C0876FF2C161}"/>
              </a:ext>
            </a:extLst>
          </p:cNvPr>
          <p:cNvSpPr txBox="1"/>
          <p:nvPr/>
        </p:nvSpPr>
        <p:spPr>
          <a:xfrm>
            <a:off x="5030306" y="3798540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11%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E10F565-9889-CEA4-B3AC-48BB183642FC}"/>
              </a:ext>
            </a:extLst>
          </p:cNvPr>
          <p:cNvSpPr txBox="1"/>
          <p:nvPr/>
        </p:nvSpPr>
        <p:spPr>
          <a:xfrm>
            <a:off x="3124753" y="3798540"/>
            <a:ext cx="1867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SCRUM Master</a:t>
            </a:r>
          </a:p>
        </p:txBody>
      </p:sp>
      <p:sp>
        <p:nvSpPr>
          <p:cNvPr id="134" name="Rectangle: Rounded Corners 133">
            <a:extLst>
              <a:ext uri="{FF2B5EF4-FFF2-40B4-BE49-F238E27FC236}">
                <a16:creationId xmlns:a16="http://schemas.microsoft.com/office/drawing/2014/main" id="{ECBFBBCE-C44A-0265-5F3B-9C8F456E8F9B}"/>
              </a:ext>
            </a:extLst>
          </p:cNvPr>
          <p:cNvSpPr/>
          <p:nvPr/>
        </p:nvSpPr>
        <p:spPr>
          <a:xfrm>
            <a:off x="323470" y="3842882"/>
            <a:ext cx="781430" cy="233818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6" name="Rectangle: Rounded Corners 135">
            <a:extLst>
              <a:ext uri="{FF2B5EF4-FFF2-40B4-BE49-F238E27FC236}">
                <a16:creationId xmlns:a16="http://schemas.microsoft.com/office/drawing/2014/main" id="{61AC4D76-BE25-0BB9-F3CB-0F2B3FAB70CF}"/>
              </a:ext>
            </a:extLst>
          </p:cNvPr>
          <p:cNvSpPr/>
          <p:nvPr/>
        </p:nvSpPr>
        <p:spPr>
          <a:xfrm>
            <a:off x="323469" y="4195843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17AFA720-2C0B-1C86-21C8-B6C0048E2395}"/>
              </a:ext>
            </a:extLst>
          </p:cNvPr>
          <p:cNvSpPr txBox="1"/>
          <p:nvPr/>
        </p:nvSpPr>
        <p:spPr>
          <a:xfrm>
            <a:off x="5030306" y="4151501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10.1%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DBAA0A9-A6C4-703B-B57A-AF74986121CA}"/>
              </a:ext>
            </a:extLst>
          </p:cNvPr>
          <p:cNvSpPr txBox="1"/>
          <p:nvPr/>
        </p:nvSpPr>
        <p:spPr>
          <a:xfrm>
            <a:off x="3124753" y="4151501"/>
            <a:ext cx="1867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Sem Informação</a:t>
            </a:r>
          </a:p>
        </p:txBody>
      </p:sp>
      <p:sp>
        <p:nvSpPr>
          <p:cNvPr id="139" name="Rectangle: Rounded Corners 138">
            <a:extLst>
              <a:ext uri="{FF2B5EF4-FFF2-40B4-BE49-F238E27FC236}">
                <a16:creationId xmlns:a16="http://schemas.microsoft.com/office/drawing/2014/main" id="{63FDDCC3-E1CC-5DE4-890F-E9C2320C77C1}"/>
              </a:ext>
            </a:extLst>
          </p:cNvPr>
          <p:cNvSpPr/>
          <p:nvPr/>
        </p:nvSpPr>
        <p:spPr>
          <a:xfrm>
            <a:off x="323470" y="4195843"/>
            <a:ext cx="720470" cy="208517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1" name="Rectangle: Rounded Corners 140">
            <a:extLst>
              <a:ext uri="{FF2B5EF4-FFF2-40B4-BE49-F238E27FC236}">
                <a16:creationId xmlns:a16="http://schemas.microsoft.com/office/drawing/2014/main" id="{66711BB5-2F7D-855A-8F1A-503DBA330C0A}"/>
              </a:ext>
            </a:extLst>
          </p:cNvPr>
          <p:cNvSpPr/>
          <p:nvPr/>
        </p:nvSpPr>
        <p:spPr>
          <a:xfrm>
            <a:off x="323469" y="4548804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EB82BE6-BB5B-A012-AFB2-68C4E0EDE151}"/>
              </a:ext>
            </a:extLst>
          </p:cNvPr>
          <p:cNvSpPr txBox="1"/>
          <p:nvPr/>
        </p:nvSpPr>
        <p:spPr>
          <a:xfrm>
            <a:off x="5030306" y="4504462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6.8%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A8A92275-3986-AE59-09BA-29A0F7D07F96}"/>
              </a:ext>
            </a:extLst>
          </p:cNvPr>
          <p:cNvSpPr txBox="1"/>
          <p:nvPr/>
        </p:nvSpPr>
        <p:spPr>
          <a:xfrm>
            <a:off x="3124753" y="4504462"/>
            <a:ext cx="1867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UX/UI</a:t>
            </a:r>
          </a:p>
        </p:txBody>
      </p:sp>
      <p:sp>
        <p:nvSpPr>
          <p:cNvPr id="144" name="Rectangle: Rounded Corners 143">
            <a:extLst>
              <a:ext uri="{FF2B5EF4-FFF2-40B4-BE49-F238E27FC236}">
                <a16:creationId xmlns:a16="http://schemas.microsoft.com/office/drawing/2014/main" id="{358BB4B5-C64C-51B2-D3F8-D69A7FEC2312}"/>
              </a:ext>
            </a:extLst>
          </p:cNvPr>
          <p:cNvSpPr/>
          <p:nvPr/>
        </p:nvSpPr>
        <p:spPr>
          <a:xfrm>
            <a:off x="323470" y="4548804"/>
            <a:ext cx="522350" cy="219094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6" name="Rectangle: Rounded Corners 145">
            <a:extLst>
              <a:ext uri="{FF2B5EF4-FFF2-40B4-BE49-F238E27FC236}">
                <a16:creationId xmlns:a16="http://schemas.microsoft.com/office/drawing/2014/main" id="{6371B3E3-EA65-C6CA-420B-2D2BB1191FAF}"/>
              </a:ext>
            </a:extLst>
          </p:cNvPr>
          <p:cNvSpPr/>
          <p:nvPr/>
        </p:nvSpPr>
        <p:spPr>
          <a:xfrm>
            <a:off x="323469" y="4901765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B745B6E6-B3CB-45DC-3CEF-7931A67EA846}"/>
              </a:ext>
            </a:extLst>
          </p:cNvPr>
          <p:cNvSpPr txBox="1"/>
          <p:nvPr/>
        </p:nvSpPr>
        <p:spPr>
          <a:xfrm>
            <a:off x="5030306" y="4857423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6.4%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E809FBAC-EAB0-0AC3-AAE1-847369890464}"/>
              </a:ext>
            </a:extLst>
          </p:cNvPr>
          <p:cNvSpPr txBox="1"/>
          <p:nvPr/>
        </p:nvSpPr>
        <p:spPr>
          <a:xfrm>
            <a:off x="3124753" y="4857423"/>
            <a:ext cx="1867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Full Stack </a:t>
            </a:r>
            <a:r>
              <a:rPr lang="pt-BR" sz="1400" dirty="0" err="1">
                <a:solidFill>
                  <a:schemeClr val="bg1"/>
                </a:solidFill>
              </a:rPr>
              <a:t>Developer</a:t>
            </a:r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149" name="Rectangle: Rounded Corners 148">
            <a:extLst>
              <a:ext uri="{FF2B5EF4-FFF2-40B4-BE49-F238E27FC236}">
                <a16:creationId xmlns:a16="http://schemas.microsoft.com/office/drawing/2014/main" id="{C5031BCB-16EC-26BC-5E06-A73AE7C57EA0}"/>
              </a:ext>
            </a:extLst>
          </p:cNvPr>
          <p:cNvSpPr/>
          <p:nvPr/>
        </p:nvSpPr>
        <p:spPr>
          <a:xfrm>
            <a:off x="323470" y="4901764"/>
            <a:ext cx="469010" cy="234115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1" name="Rectangle: Rounded Corners 150">
            <a:extLst>
              <a:ext uri="{FF2B5EF4-FFF2-40B4-BE49-F238E27FC236}">
                <a16:creationId xmlns:a16="http://schemas.microsoft.com/office/drawing/2014/main" id="{6E233D79-818D-C5A5-E75F-EE92490B2EC6}"/>
              </a:ext>
            </a:extLst>
          </p:cNvPr>
          <p:cNvSpPr/>
          <p:nvPr/>
        </p:nvSpPr>
        <p:spPr>
          <a:xfrm>
            <a:off x="323469" y="5254726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545DE3E0-9B0C-4B43-4F70-E7314FE362F9}"/>
              </a:ext>
            </a:extLst>
          </p:cNvPr>
          <p:cNvSpPr txBox="1"/>
          <p:nvPr/>
        </p:nvSpPr>
        <p:spPr>
          <a:xfrm>
            <a:off x="5030306" y="5210384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5%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38F738D9-9235-E6F9-ADA5-32C6CA12A801}"/>
              </a:ext>
            </a:extLst>
          </p:cNvPr>
          <p:cNvSpPr txBox="1"/>
          <p:nvPr/>
        </p:nvSpPr>
        <p:spPr>
          <a:xfrm>
            <a:off x="3124753" y="5210384"/>
            <a:ext cx="1867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err="1">
                <a:solidFill>
                  <a:schemeClr val="bg1"/>
                </a:solidFill>
              </a:rPr>
              <a:t>Product</a:t>
            </a:r>
            <a:r>
              <a:rPr lang="pt-BR" sz="1400" dirty="0">
                <a:solidFill>
                  <a:schemeClr val="bg1"/>
                </a:solidFill>
              </a:rPr>
              <a:t> </a:t>
            </a:r>
            <a:r>
              <a:rPr lang="pt-BR" sz="1400" dirty="0" err="1">
                <a:solidFill>
                  <a:schemeClr val="bg1"/>
                </a:solidFill>
              </a:rPr>
              <a:t>Owner</a:t>
            </a:r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154" name="Rectangle: Rounded Corners 153">
            <a:extLst>
              <a:ext uri="{FF2B5EF4-FFF2-40B4-BE49-F238E27FC236}">
                <a16:creationId xmlns:a16="http://schemas.microsoft.com/office/drawing/2014/main" id="{11565E7A-DCC3-1FC7-2435-920067597F0C}"/>
              </a:ext>
            </a:extLst>
          </p:cNvPr>
          <p:cNvSpPr/>
          <p:nvPr/>
        </p:nvSpPr>
        <p:spPr>
          <a:xfrm>
            <a:off x="323470" y="5254726"/>
            <a:ext cx="385190" cy="224054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6" name="Rectangle: Rounded Corners 155">
            <a:extLst>
              <a:ext uri="{FF2B5EF4-FFF2-40B4-BE49-F238E27FC236}">
                <a16:creationId xmlns:a16="http://schemas.microsoft.com/office/drawing/2014/main" id="{04F5A450-EDB0-4DA4-9DB2-A77369160E71}"/>
              </a:ext>
            </a:extLst>
          </p:cNvPr>
          <p:cNvSpPr/>
          <p:nvPr/>
        </p:nvSpPr>
        <p:spPr>
          <a:xfrm>
            <a:off x="323469" y="5607687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5EB68ED3-8F6E-F7FD-B828-EE6B24FEE2C9}"/>
              </a:ext>
            </a:extLst>
          </p:cNvPr>
          <p:cNvSpPr txBox="1"/>
          <p:nvPr/>
        </p:nvSpPr>
        <p:spPr>
          <a:xfrm>
            <a:off x="5030306" y="5563345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3.1%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1D595574-B6E3-9EBB-8F90-55B42619127B}"/>
              </a:ext>
            </a:extLst>
          </p:cNvPr>
          <p:cNvSpPr txBox="1"/>
          <p:nvPr/>
        </p:nvSpPr>
        <p:spPr>
          <a:xfrm>
            <a:off x="3124753" y="5563345"/>
            <a:ext cx="19958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Desenvolvedor </a:t>
            </a:r>
            <a:r>
              <a:rPr lang="pt-BR" sz="1400" dirty="0" err="1">
                <a:solidFill>
                  <a:schemeClr val="bg1"/>
                </a:solidFill>
              </a:rPr>
              <a:t>FrontEnd</a:t>
            </a:r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159" name="Rectangle: Rounded Corners 158">
            <a:extLst>
              <a:ext uri="{FF2B5EF4-FFF2-40B4-BE49-F238E27FC236}">
                <a16:creationId xmlns:a16="http://schemas.microsoft.com/office/drawing/2014/main" id="{8AE7FE13-7500-B7B9-8C08-E6968198A482}"/>
              </a:ext>
            </a:extLst>
          </p:cNvPr>
          <p:cNvSpPr/>
          <p:nvPr/>
        </p:nvSpPr>
        <p:spPr>
          <a:xfrm>
            <a:off x="323470" y="5607686"/>
            <a:ext cx="232790" cy="221613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1" name="Rectangle: Rounded Corners 160">
            <a:extLst>
              <a:ext uri="{FF2B5EF4-FFF2-40B4-BE49-F238E27FC236}">
                <a16:creationId xmlns:a16="http://schemas.microsoft.com/office/drawing/2014/main" id="{377ADF05-FF02-0723-E96B-BB383A08EF81}"/>
              </a:ext>
            </a:extLst>
          </p:cNvPr>
          <p:cNvSpPr/>
          <p:nvPr/>
        </p:nvSpPr>
        <p:spPr>
          <a:xfrm>
            <a:off x="323469" y="5960648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341943AD-2830-8C38-0107-771D293DB1BB}"/>
              </a:ext>
            </a:extLst>
          </p:cNvPr>
          <p:cNvSpPr txBox="1"/>
          <p:nvPr/>
        </p:nvSpPr>
        <p:spPr>
          <a:xfrm>
            <a:off x="5030306" y="5916306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3%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D8071738-FF93-22AC-BA71-51BBDF5248B1}"/>
              </a:ext>
            </a:extLst>
          </p:cNvPr>
          <p:cNvSpPr txBox="1"/>
          <p:nvPr/>
        </p:nvSpPr>
        <p:spPr>
          <a:xfrm>
            <a:off x="3124753" y="5916306"/>
            <a:ext cx="19958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Desenvolvedor </a:t>
            </a:r>
            <a:r>
              <a:rPr lang="pt-BR" sz="1400" dirty="0" err="1">
                <a:solidFill>
                  <a:schemeClr val="bg1"/>
                </a:solidFill>
              </a:rPr>
              <a:t>BackEnd</a:t>
            </a:r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164" name="Rectangle: Rounded Corners 163">
            <a:extLst>
              <a:ext uri="{FF2B5EF4-FFF2-40B4-BE49-F238E27FC236}">
                <a16:creationId xmlns:a16="http://schemas.microsoft.com/office/drawing/2014/main" id="{06ACDD20-E61A-1DDF-6C82-22AA26DF6824}"/>
              </a:ext>
            </a:extLst>
          </p:cNvPr>
          <p:cNvSpPr/>
          <p:nvPr/>
        </p:nvSpPr>
        <p:spPr>
          <a:xfrm>
            <a:off x="323470" y="5960648"/>
            <a:ext cx="217550" cy="211552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6" name="Rectangle: Rounded Corners 165">
            <a:extLst>
              <a:ext uri="{FF2B5EF4-FFF2-40B4-BE49-F238E27FC236}">
                <a16:creationId xmlns:a16="http://schemas.microsoft.com/office/drawing/2014/main" id="{ED751640-6C79-14CD-E56C-85BED6307F3A}"/>
              </a:ext>
            </a:extLst>
          </p:cNvPr>
          <p:cNvSpPr/>
          <p:nvPr/>
        </p:nvSpPr>
        <p:spPr>
          <a:xfrm>
            <a:off x="323469" y="6313606"/>
            <a:ext cx="5396387" cy="219094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0EE8FFD-FF79-39FD-F8D8-B1DD07FAFCC0}"/>
              </a:ext>
            </a:extLst>
          </p:cNvPr>
          <p:cNvSpPr txBox="1"/>
          <p:nvPr/>
        </p:nvSpPr>
        <p:spPr>
          <a:xfrm>
            <a:off x="5030306" y="6269264"/>
            <a:ext cx="125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2.5%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94D1AED3-333B-A383-3DC1-D16C5AE94965}"/>
              </a:ext>
            </a:extLst>
          </p:cNvPr>
          <p:cNvSpPr txBox="1"/>
          <p:nvPr/>
        </p:nvSpPr>
        <p:spPr>
          <a:xfrm>
            <a:off x="3124753" y="6269264"/>
            <a:ext cx="1867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QA</a:t>
            </a:r>
          </a:p>
        </p:txBody>
      </p:sp>
      <p:sp>
        <p:nvSpPr>
          <p:cNvPr id="169" name="Rectangle: Rounded Corners 168">
            <a:extLst>
              <a:ext uri="{FF2B5EF4-FFF2-40B4-BE49-F238E27FC236}">
                <a16:creationId xmlns:a16="http://schemas.microsoft.com/office/drawing/2014/main" id="{FF26E5B9-5DB4-331B-C0A3-910D9B05D89F}"/>
              </a:ext>
            </a:extLst>
          </p:cNvPr>
          <p:cNvSpPr/>
          <p:nvPr/>
        </p:nvSpPr>
        <p:spPr>
          <a:xfrm>
            <a:off x="323470" y="6313606"/>
            <a:ext cx="156590" cy="216734"/>
          </a:xfrm>
          <a:prstGeom prst="roundRect">
            <a:avLst/>
          </a:prstGeom>
          <a:solidFill>
            <a:srgbClr val="B2FD0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CAD8C49-619D-9553-5148-CB72E67ECFC5}"/>
              </a:ext>
            </a:extLst>
          </p:cNvPr>
          <p:cNvSpPr txBox="1"/>
          <p:nvPr/>
        </p:nvSpPr>
        <p:spPr>
          <a:xfrm>
            <a:off x="5870726" y="292125"/>
            <a:ext cx="625288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A área com mais oportunidades é engenharia de software.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Todas as posições relacionadas a dados tem muita projeção de carreira. 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Segurança é tendência com potencial para crescer mais. 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Aumentou o número de vagas nas áreas de produtos.</a:t>
            </a:r>
            <a:br>
              <a:rPr lang="pt-BR" sz="2000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Cloud se estruturou muito bem e segue em ascensão.</a:t>
            </a:r>
            <a:br>
              <a:rPr lang="pt-BR" sz="2000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Tx/>
              <a:buChar char="-"/>
            </a:pPr>
            <a:r>
              <a:rPr lang="pt-BR" sz="2000" b="1" dirty="0">
                <a:solidFill>
                  <a:schemeClr val="bg1"/>
                </a:solidFill>
              </a:rPr>
              <a:t>Para 2023, as apostas são o 5G e o </a:t>
            </a:r>
            <a:r>
              <a:rPr lang="pt-BR" sz="2000" b="1" dirty="0" err="1">
                <a:solidFill>
                  <a:schemeClr val="bg1"/>
                </a:solidFill>
              </a:rPr>
              <a:t>metaverso</a:t>
            </a:r>
            <a:r>
              <a:rPr lang="pt-BR" sz="2000" b="1" dirty="0">
                <a:solidFill>
                  <a:schemeClr val="bg1"/>
                </a:solidFill>
              </a:rPr>
              <a:t>. 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5ADBA1C3-704F-5421-154E-0FE372FADE33}"/>
              </a:ext>
            </a:extLst>
          </p:cNvPr>
          <p:cNvSpPr txBox="1"/>
          <p:nvPr/>
        </p:nvSpPr>
        <p:spPr>
          <a:xfrm>
            <a:off x="6354081" y="5158217"/>
            <a:ext cx="546450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</a:rPr>
              <a:t>As linguagens mais fortes para web e mobile são Java, PHP, node, </a:t>
            </a:r>
            <a:r>
              <a:rPr lang="pt-BR" sz="2200" b="1" dirty="0" err="1">
                <a:solidFill>
                  <a:schemeClr val="bg1"/>
                </a:solidFill>
              </a:rPr>
              <a:t>python</a:t>
            </a:r>
            <a:r>
              <a:rPr lang="pt-BR" sz="2200" b="1" dirty="0">
                <a:solidFill>
                  <a:schemeClr val="bg1"/>
                </a:solidFill>
              </a:rPr>
              <a:t>, angular, </a:t>
            </a:r>
            <a:r>
              <a:rPr lang="pt-BR" sz="2200" b="1" dirty="0" err="1">
                <a:solidFill>
                  <a:schemeClr val="bg1"/>
                </a:solidFill>
              </a:rPr>
              <a:t>react</a:t>
            </a:r>
            <a:r>
              <a:rPr lang="pt-BR" sz="2200" b="1" dirty="0">
                <a:solidFill>
                  <a:schemeClr val="bg1"/>
                </a:solidFill>
              </a:rPr>
              <a:t>, </a:t>
            </a:r>
            <a:r>
              <a:rPr lang="pt-BR" sz="2200" b="1" dirty="0" err="1">
                <a:solidFill>
                  <a:schemeClr val="bg1"/>
                </a:solidFill>
              </a:rPr>
              <a:t>flutter</a:t>
            </a:r>
            <a:r>
              <a:rPr lang="pt-BR" sz="2200" b="1" dirty="0">
                <a:solidFill>
                  <a:schemeClr val="bg1"/>
                </a:solidFill>
              </a:rPr>
              <a:t> e </a:t>
            </a:r>
            <a:r>
              <a:rPr lang="pt-BR" sz="2200" b="1" dirty="0" err="1">
                <a:solidFill>
                  <a:schemeClr val="bg1"/>
                </a:solidFill>
              </a:rPr>
              <a:t>kotlin</a:t>
            </a:r>
            <a:r>
              <a:rPr lang="pt-BR" sz="2200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92931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38897" y="436993"/>
            <a:ext cx="6516360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370577" y="584851"/>
            <a:ext cx="6516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Quem é o profissional de tech?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B790E5-2B4E-C8BC-5AA3-171287ECB95C}"/>
              </a:ext>
            </a:extLst>
          </p:cNvPr>
          <p:cNvSpPr txBox="1"/>
          <p:nvPr/>
        </p:nvSpPr>
        <p:spPr>
          <a:xfrm>
            <a:off x="370577" y="1816033"/>
            <a:ext cx="664278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Decisões estratégicas de produtos e serviços das empresas passam agora por tecnologia. 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b="1" dirty="0">
                <a:solidFill>
                  <a:schemeClr val="bg1"/>
                </a:solidFill>
              </a:rPr>
              <a:t>Tecnologia não é mais isolada!</a:t>
            </a:r>
            <a:br>
              <a:rPr lang="pt-BR" sz="2000" b="1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O executivo precisa saber de tech e o profissional de tech precisa saber sobre o negócio.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Aprimorar suas </a:t>
            </a:r>
            <a:r>
              <a:rPr lang="pt-BR" sz="2000" dirty="0" err="1">
                <a:solidFill>
                  <a:schemeClr val="bg1"/>
                </a:solidFill>
              </a:rPr>
              <a:t>softskills</a:t>
            </a:r>
            <a:r>
              <a:rPr lang="pt-BR" sz="2000" dirty="0">
                <a:solidFill>
                  <a:schemeClr val="bg1"/>
                </a:solidFill>
              </a:rPr>
              <a:t> te coloca na frente de profissionais que ainda precisam desenvolve-las</a:t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sz="2000" dirty="0">
                <a:solidFill>
                  <a:schemeClr val="bg1"/>
                </a:solidFill>
              </a:rPr>
              <a:t>Saber interagir e compreender melhor sobre a solução passou a ser indispensável</a:t>
            </a:r>
          </a:p>
          <a:p>
            <a:pPr marL="342900" indent="-342900">
              <a:buFontTx/>
              <a:buChar char="-"/>
            </a:pP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6" name="Picture 5" descr="A person with the hand on the chin&#10;&#10;Description automatically generated with low confidence">
            <a:extLst>
              <a:ext uri="{FF2B5EF4-FFF2-40B4-BE49-F238E27FC236}">
                <a16:creationId xmlns:a16="http://schemas.microsoft.com/office/drawing/2014/main" id="{AC23189C-3697-DB4A-E194-7AC261881F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2" r="9456"/>
          <a:stretch/>
        </p:blipFill>
        <p:spPr>
          <a:xfrm>
            <a:off x="7423987" y="2275438"/>
            <a:ext cx="4518491" cy="4413716"/>
          </a:xfrm>
          <a:prstGeom prst="ellipse">
            <a:avLst/>
          </a:prstGeom>
        </p:spPr>
      </p:pic>
      <p:sp>
        <p:nvSpPr>
          <p:cNvPr id="10" name="Anillo 25">
            <a:extLst>
              <a:ext uri="{FF2B5EF4-FFF2-40B4-BE49-F238E27FC236}">
                <a16:creationId xmlns:a16="http://schemas.microsoft.com/office/drawing/2014/main" id="{E7F98D61-1BF9-6C0B-22CE-170053255608}"/>
              </a:ext>
            </a:extLst>
          </p:cNvPr>
          <p:cNvSpPr>
            <a:spLocks noChangeAspect="1"/>
          </p:cNvSpPr>
          <p:nvPr/>
        </p:nvSpPr>
        <p:spPr>
          <a:xfrm>
            <a:off x="7383936" y="2169291"/>
            <a:ext cx="4670432" cy="4574144"/>
          </a:xfrm>
          <a:prstGeom prst="donut">
            <a:avLst>
              <a:gd name="adj" fmla="val 2026"/>
            </a:avLst>
          </a:prstGeom>
          <a:gradFill flip="none" rotWithShape="1">
            <a:gsLst>
              <a:gs pos="82010">
                <a:schemeClr val="accent1"/>
              </a:gs>
              <a:gs pos="26000">
                <a:schemeClr val="accent1"/>
              </a:gs>
              <a:gs pos="55000">
                <a:srgbClr val="062E55"/>
              </a:gs>
              <a:gs pos="0">
                <a:schemeClr val="accent3"/>
              </a:gs>
              <a:gs pos="100000">
                <a:schemeClr val="accent3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64894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85413-3D81-5423-D833-D0522296B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50811"/>
              </a:gs>
              <a:gs pos="50000">
                <a:srgbClr val="13243E"/>
              </a:gs>
              <a:gs pos="100000">
                <a:srgbClr val="1A325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9BC15A2-A645-F6B9-5C3A-328525901B31}"/>
              </a:ext>
            </a:extLst>
          </p:cNvPr>
          <p:cNvSpPr/>
          <p:nvPr/>
        </p:nvSpPr>
        <p:spPr>
          <a:xfrm>
            <a:off x="115748" y="218454"/>
            <a:ext cx="5279399" cy="84036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B2F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DAB3F2-4C08-94B1-E6B3-73160F1CA126}"/>
              </a:ext>
            </a:extLst>
          </p:cNvPr>
          <p:cNvSpPr txBox="1"/>
          <p:nvPr/>
        </p:nvSpPr>
        <p:spPr>
          <a:xfrm>
            <a:off x="347428" y="366312"/>
            <a:ext cx="5065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Perfil do profissional</a:t>
            </a:r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F6294CC5-569B-89B9-A827-63DFD3B4F3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105" y="530762"/>
            <a:ext cx="6350326" cy="6350326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592EF36-B49B-CC74-0C11-975EAFB0908F}"/>
              </a:ext>
            </a:extLst>
          </p:cNvPr>
          <p:cNvSpPr/>
          <p:nvPr/>
        </p:nvSpPr>
        <p:spPr>
          <a:xfrm>
            <a:off x="2349661" y="1589581"/>
            <a:ext cx="2634670" cy="43569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Comunicativo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AF3519E-9C00-4275-380C-11BFB579CEF1}"/>
              </a:ext>
            </a:extLst>
          </p:cNvPr>
          <p:cNvCxnSpPr/>
          <p:nvPr/>
        </p:nvCxnSpPr>
        <p:spPr>
          <a:xfrm>
            <a:off x="4980372" y="2025277"/>
            <a:ext cx="694481" cy="404669"/>
          </a:xfrm>
          <a:prstGeom prst="line">
            <a:avLst/>
          </a:prstGeom>
          <a:ln w="19050">
            <a:solidFill>
              <a:srgbClr val="7089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4E5F44E-7E2E-6477-DB30-ABD45DA639C9}"/>
              </a:ext>
            </a:extLst>
          </p:cNvPr>
          <p:cNvSpPr/>
          <p:nvPr/>
        </p:nvSpPr>
        <p:spPr>
          <a:xfrm>
            <a:off x="1284790" y="2475129"/>
            <a:ext cx="3141331" cy="43569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Relacionamento Interpessoal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55BF1F0-D7B6-88A7-9812-FE84106AF992}"/>
              </a:ext>
            </a:extLst>
          </p:cNvPr>
          <p:cNvCxnSpPr/>
          <p:nvPr/>
        </p:nvCxnSpPr>
        <p:spPr>
          <a:xfrm>
            <a:off x="4422162" y="2910825"/>
            <a:ext cx="694481" cy="404669"/>
          </a:xfrm>
          <a:prstGeom prst="line">
            <a:avLst/>
          </a:prstGeom>
          <a:ln w="19050">
            <a:solidFill>
              <a:srgbClr val="7089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2FEE0A7-C11C-DB8C-DE0A-671A688519CB}"/>
              </a:ext>
            </a:extLst>
          </p:cNvPr>
          <p:cNvSpPr/>
          <p:nvPr/>
        </p:nvSpPr>
        <p:spPr>
          <a:xfrm>
            <a:off x="1481559" y="4796637"/>
            <a:ext cx="2817241" cy="43569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Criatividade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9490E39-BA35-456F-834F-2F7A41A8AF82}"/>
              </a:ext>
            </a:extLst>
          </p:cNvPr>
          <p:cNvCxnSpPr>
            <a:cxnSpLocks/>
          </p:cNvCxnSpPr>
          <p:nvPr/>
        </p:nvCxnSpPr>
        <p:spPr>
          <a:xfrm flipV="1">
            <a:off x="4298800" y="4328922"/>
            <a:ext cx="554251" cy="498741"/>
          </a:xfrm>
          <a:prstGeom prst="line">
            <a:avLst/>
          </a:prstGeom>
          <a:ln w="19050">
            <a:solidFill>
              <a:srgbClr val="7089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B61CD6E-5930-F7B4-1DFB-FC105776F98C}"/>
              </a:ext>
            </a:extLst>
          </p:cNvPr>
          <p:cNvSpPr/>
          <p:nvPr/>
        </p:nvSpPr>
        <p:spPr>
          <a:xfrm>
            <a:off x="1169043" y="3565361"/>
            <a:ext cx="2718457" cy="43569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Empátia</a:t>
            </a:r>
            <a:endParaRPr lang="pt-BR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E8779D0-950B-4C25-3EFC-7275C0B49F3E}"/>
              </a:ext>
            </a:extLst>
          </p:cNvPr>
          <p:cNvCxnSpPr>
            <a:cxnSpLocks/>
          </p:cNvCxnSpPr>
          <p:nvPr/>
        </p:nvCxnSpPr>
        <p:spPr>
          <a:xfrm flipV="1">
            <a:off x="3891459" y="3822308"/>
            <a:ext cx="822694" cy="15512"/>
          </a:xfrm>
          <a:prstGeom prst="line">
            <a:avLst/>
          </a:prstGeom>
          <a:ln w="19050">
            <a:solidFill>
              <a:srgbClr val="7089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7AD6DA2-DDB2-EF80-B355-37C16B0229BC}"/>
              </a:ext>
            </a:extLst>
          </p:cNvPr>
          <p:cNvSpPr/>
          <p:nvPr/>
        </p:nvSpPr>
        <p:spPr>
          <a:xfrm>
            <a:off x="2731485" y="5993688"/>
            <a:ext cx="2817241" cy="43569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Inteligência Emocional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D423575-2346-45D2-FCB2-9BE58DE1CB1B}"/>
              </a:ext>
            </a:extLst>
          </p:cNvPr>
          <p:cNvCxnSpPr>
            <a:cxnSpLocks/>
          </p:cNvCxnSpPr>
          <p:nvPr/>
        </p:nvCxnSpPr>
        <p:spPr>
          <a:xfrm flipV="1">
            <a:off x="5548726" y="5525973"/>
            <a:ext cx="554251" cy="498741"/>
          </a:xfrm>
          <a:prstGeom prst="line">
            <a:avLst/>
          </a:prstGeom>
          <a:ln w="19050">
            <a:solidFill>
              <a:srgbClr val="7089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AA2529CE-2932-3832-DCEA-E47E7DC0FFAB}"/>
              </a:ext>
            </a:extLst>
          </p:cNvPr>
          <p:cNvSpPr/>
          <p:nvPr/>
        </p:nvSpPr>
        <p:spPr>
          <a:xfrm>
            <a:off x="7806602" y="372883"/>
            <a:ext cx="2992578" cy="43569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Pensamento </a:t>
            </a:r>
            <a:r>
              <a:rPr lang="pt-BR" dirty="0" err="1"/>
              <a:t>Analitico</a:t>
            </a:r>
            <a:endParaRPr lang="pt-BR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C46107D-105B-3AC9-CCBD-C4F5ED89CE49}"/>
              </a:ext>
            </a:extLst>
          </p:cNvPr>
          <p:cNvCxnSpPr>
            <a:cxnSpLocks/>
          </p:cNvCxnSpPr>
          <p:nvPr/>
        </p:nvCxnSpPr>
        <p:spPr>
          <a:xfrm flipH="1">
            <a:off x="7163552" y="805142"/>
            <a:ext cx="660729" cy="534198"/>
          </a:xfrm>
          <a:prstGeom prst="line">
            <a:avLst/>
          </a:prstGeom>
          <a:ln w="19050">
            <a:solidFill>
              <a:srgbClr val="7089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7052154-7327-74E0-0AD9-62A3E5907D54}"/>
              </a:ext>
            </a:extLst>
          </p:cNvPr>
          <p:cNvSpPr/>
          <p:nvPr/>
        </p:nvSpPr>
        <p:spPr>
          <a:xfrm>
            <a:off x="8815052" y="1335361"/>
            <a:ext cx="3149157" cy="43569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Adaptabilidade e Resiliência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CCDE487-4E53-F3DA-F3F7-5E5A898D7CAF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7932863" y="1553209"/>
            <a:ext cx="882189" cy="291447"/>
          </a:xfrm>
          <a:prstGeom prst="line">
            <a:avLst/>
          </a:prstGeom>
          <a:ln w="19050">
            <a:solidFill>
              <a:srgbClr val="7089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AC891EAF-22EE-8DBA-E99C-2F3A6FAA15EE}"/>
              </a:ext>
            </a:extLst>
          </p:cNvPr>
          <p:cNvSpPr/>
          <p:nvPr/>
        </p:nvSpPr>
        <p:spPr>
          <a:xfrm>
            <a:off x="9192823" y="2378086"/>
            <a:ext cx="2634670" cy="43569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Curiosidade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49875D7-1353-7773-D850-46FAEB32514A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8310633" y="2595934"/>
            <a:ext cx="882190" cy="291447"/>
          </a:xfrm>
          <a:prstGeom prst="line">
            <a:avLst/>
          </a:prstGeom>
          <a:ln w="19050">
            <a:solidFill>
              <a:srgbClr val="7089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0259C277-5D97-AD15-3C8F-340DE8C88C37}"/>
              </a:ext>
            </a:extLst>
          </p:cNvPr>
          <p:cNvSpPr/>
          <p:nvPr/>
        </p:nvSpPr>
        <p:spPr>
          <a:xfrm>
            <a:off x="9329540" y="3558442"/>
            <a:ext cx="2634670" cy="43569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Negociação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8B807ECB-1B2A-4A64-A4CD-6D585DC08F93}"/>
              </a:ext>
            </a:extLst>
          </p:cNvPr>
          <p:cNvSpPr/>
          <p:nvPr/>
        </p:nvSpPr>
        <p:spPr>
          <a:xfrm>
            <a:off x="8521886" y="4666643"/>
            <a:ext cx="3087521" cy="662856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Gestão de Tempo e Gerenciamento de Projetos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0D2AABEC-9064-5800-CD59-8C7A27DD75CC}"/>
              </a:ext>
            </a:extLst>
          </p:cNvPr>
          <p:cNvSpPr/>
          <p:nvPr/>
        </p:nvSpPr>
        <p:spPr>
          <a:xfrm>
            <a:off x="7845866" y="6034149"/>
            <a:ext cx="2634670" cy="435695"/>
          </a:xfrm>
          <a:prstGeom prst="roundRect">
            <a:avLst/>
          </a:prstGeom>
          <a:solidFill>
            <a:srgbClr val="072F5F"/>
          </a:solidFill>
          <a:ln w="38100">
            <a:solidFill>
              <a:srgbClr val="708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Colaboração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64F274B-C5BE-DE90-051A-68B47462E91B}"/>
              </a:ext>
            </a:extLst>
          </p:cNvPr>
          <p:cNvCxnSpPr>
            <a:cxnSpLocks/>
            <a:stCxn id="35" idx="1"/>
          </p:cNvCxnSpPr>
          <p:nvPr/>
        </p:nvCxnSpPr>
        <p:spPr>
          <a:xfrm flipH="1">
            <a:off x="8178689" y="3776290"/>
            <a:ext cx="1150851" cy="177610"/>
          </a:xfrm>
          <a:prstGeom prst="line">
            <a:avLst/>
          </a:prstGeom>
          <a:ln w="19050">
            <a:solidFill>
              <a:srgbClr val="7089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8F0A82-998C-2C71-5BDB-0CA30DFB3135}"/>
              </a:ext>
            </a:extLst>
          </p:cNvPr>
          <p:cNvCxnSpPr>
            <a:cxnSpLocks/>
          </p:cNvCxnSpPr>
          <p:nvPr/>
        </p:nvCxnSpPr>
        <p:spPr>
          <a:xfrm flipH="1" flipV="1">
            <a:off x="7309378" y="4643128"/>
            <a:ext cx="1188874" cy="343959"/>
          </a:xfrm>
          <a:prstGeom prst="line">
            <a:avLst/>
          </a:prstGeom>
          <a:ln w="19050">
            <a:solidFill>
              <a:srgbClr val="7089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E2BFCDC-56D6-2951-A5AE-14565ED60D63}"/>
              </a:ext>
            </a:extLst>
          </p:cNvPr>
          <p:cNvCxnSpPr>
            <a:cxnSpLocks/>
            <a:stCxn id="37" idx="1"/>
          </p:cNvCxnSpPr>
          <p:nvPr/>
        </p:nvCxnSpPr>
        <p:spPr>
          <a:xfrm flipH="1" flipV="1">
            <a:off x="6899479" y="6137429"/>
            <a:ext cx="946387" cy="114568"/>
          </a:xfrm>
          <a:prstGeom prst="line">
            <a:avLst/>
          </a:prstGeom>
          <a:ln w="19050">
            <a:solidFill>
              <a:srgbClr val="7089B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637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4467</Words>
  <Application>Microsoft Office PowerPoint</Application>
  <PresentationFormat>Widescreen</PresentationFormat>
  <Paragraphs>394</Paragraphs>
  <Slides>23</Slides>
  <Notes>18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Helvetica Neue</vt:lpstr>
      <vt:lpstr>Arial</vt:lpstr>
      <vt:lpstr>Calibri</vt:lpstr>
      <vt:lpstr>Calibri Light</vt:lpstr>
      <vt:lpstr>Courier New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PageGroup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Eduardo Hilpert</dc:creator>
  <cp:lastModifiedBy>Eduardo Hilpert</cp:lastModifiedBy>
  <cp:revision>30</cp:revision>
  <dcterms:created xsi:type="dcterms:W3CDTF">2022-12-28T14:45:11Z</dcterms:created>
  <dcterms:modified xsi:type="dcterms:W3CDTF">2023-03-04T11:10:06Z</dcterms:modified>
</cp:coreProperties>
</file>

<file path=docProps/thumbnail.jpeg>
</file>